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7A9626A-1CD3-4F0B-B89C-3DC54C9B35AB}">
  <a:tblStyle styleId="{57A9626A-1CD3-4F0B-B89C-3DC54C9B35AB}"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6" d="100"/>
          <a:sy n="86" d="100"/>
        </p:scale>
        <p:origin x="300"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y !" userId="a80d24fa201e8984" providerId="LiveId" clId="{12542B92-BFDF-4C36-ACFB-DAB051AB47CA}"/>
    <pc:docChg chg="modSld">
      <pc:chgData name="Amy !" userId="a80d24fa201e8984" providerId="LiveId" clId="{12542B92-BFDF-4C36-ACFB-DAB051AB47CA}" dt="2019-03-23T20:53:42.253" v="27" actId="108"/>
      <pc:docMkLst>
        <pc:docMk/>
      </pc:docMkLst>
      <pc:sldChg chg="modSp">
        <pc:chgData name="Amy !" userId="a80d24fa201e8984" providerId="LiveId" clId="{12542B92-BFDF-4C36-ACFB-DAB051AB47CA}" dt="2019-03-23T20:53:42.253" v="27" actId="108"/>
        <pc:sldMkLst>
          <pc:docMk/>
          <pc:sldMk cId="0" sldId="256"/>
        </pc:sldMkLst>
        <pc:spChg chg="mod">
          <ac:chgData name="Amy !" userId="a80d24fa201e8984" providerId="LiveId" clId="{12542B92-BFDF-4C36-ACFB-DAB051AB47CA}" dt="2019-03-23T20:53:42.253" v="27" actId="108"/>
          <ac:spMkLst>
            <pc:docMk/>
            <pc:sldMk cId="0" sldId="256"/>
            <ac:spMk id="8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45683c092_0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545683c092_0_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g545683c092_0_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545683c092_0_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545683c092_0_8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g545683c092_0_8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545683c092_0_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545683c092_0_9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545683c092_0_9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45683c092_0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45683c092_0_10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g545683c092_0_10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545683c092_0_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545683c092_0_10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g545683c092_0_10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45683c092_0_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45683c092_0_1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g545683c092_0_1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545683c092_0_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545683c092_0_1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g545683c092_0_1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545683c092_0_1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545683c092_0_1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g545683c092_0_15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45683c092_0_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545683c092_0_1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g545683c092_0_1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545683c092_0_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545683c092_0_1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545683c092_0_1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545683c092_0_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545683c092_0_1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g545683c092_0_1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545683c092_0_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g545683c092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545683c092_0_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545683c092_0_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g545683c092_0_5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545683c092_0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545683c092_0_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g545683c092_0_6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Google Shape;35;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7" name="Google Shape;37;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hyperlink" Target="https://www.dailymail.co.uk/news/article-6036785/Generation-Minnesota-Michigan-states-attracting-Millennials-relocate.html" TargetMode="External"/><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3" descr="Image result for wayfair"/>
          <p:cNvPicPr preferRelativeResize="0"/>
          <p:nvPr/>
        </p:nvPicPr>
        <p:blipFill rotWithShape="1">
          <a:blip r:embed="rId3">
            <a:alphaModFix amt="50000"/>
          </a:blip>
          <a:srcRect/>
          <a:stretch/>
        </p:blipFill>
        <p:spPr>
          <a:xfrm>
            <a:off x="0" y="0"/>
            <a:ext cx="12192000" cy="6858000"/>
          </a:xfrm>
          <a:prstGeom prst="rect">
            <a:avLst/>
          </a:prstGeom>
          <a:noFill/>
          <a:ln>
            <a:noFill/>
          </a:ln>
        </p:spPr>
      </p:pic>
      <p:sp>
        <p:nvSpPr>
          <p:cNvPr id="89" name="Google Shape;89;p13"/>
          <p:cNvSpPr txBox="1">
            <a:spLocks noGrp="1"/>
          </p:cNvSpPr>
          <p:nvPr>
            <p:ph type="ctrTitle"/>
          </p:nvPr>
        </p:nvSpPr>
        <p:spPr>
          <a:xfrm>
            <a:off x="7481455" y="282633"/>
            <a:ext cx="4533206" cy="2560320"/>
          </a:xfrm>
          <a:prstGeom prst="rect">
            <a:avLst/>
          </a:prstGeom>
          <a:solidFill>
            <a:srgbClr val="F2F2F2"/>
          </a:solid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7030A0"/>
              </a:buClr>
              <a:buSzPts val="2400"/>
              <a:buFont typeface="Calibri"/>
              <a:buNone/>
            </a:pPr>
            <a:r>
              <a:rPr lang="en-US" sz="2400" dirty="0">
                <a:solidFill>
                  <a:srgbClr val="7030A0"/>
                </a:solidFill>
              </a:rPr>
              <a:t>Marketing Analytics Hackathon</a:t>
            </a:r>
            <a:br>
              <a:rPr lang="en-US" sz="1800" dirty="0">
                <a:solidFill>
                  <a:srgbClr val="7030A0"/>
                </a:solidFill>
              </a:rPr>
            </a:br>
            <a:br>
              <a:rPr lang="en-US" sz="1800" dirty="0"/>
            </a:br>
            <a:r>
              <a:rPr lang="en-US" sz="1400" dirty="0"/>
              <a:t>Visualization and Analysis - Amrita Nair</a:t>
            </a:r>
            <a:endParaRPr sz="1400" dirty="0"/>
          </a:p>
          <a:p>
            <a:pPr marL="0" lvl="0" indent="0" algn="ctr" rtl="0">
              <a:lnSpc>
                <a:spcPct val="90000"/>
              </a:lnSpc>
              <a:spcBef>
                <a:spcPts val="0"/>
              </a:spcBef>
              <a:spcAft>
                <a:spcPts val="0"/>
              </a:spcAft>
              <a:buClr>
                <a:srgbClr val="7030A0"/>
              </a:buClr>
              <a:buSzPts val="2400"/>
              <a:buFont typeface="Calibri"/>
              <a:buNone/>
            </a:pPr>
            <a:r>
              <a:rPr lang="en-US" sz="1400" dirty="0">
                <a:solidFill>
                  <a:srgbClr val="7030A0"/>
                </a:solidFill>
              </a:rPr>
              <a:t>Mentor – Molly DeJohn</a:t>
            </a:r>
            <a:br>
              <a:rPr lang="en-US" sz="1400" dirty="0"/>
            </a:br>
            <a:br>
              <a:rPr lang="en-US" sz="1400" dirty="0"/>
            </a:br>
            <a:endParaRPr sz="1800" dirty="0"/>
          </a:p>
        </p:txBody>
      </p:sp>
      <p:pic>
        <p:nvPicPr>
          <p:cNvPr id="90" name="Google Shape;90;p13" descr="Image result for wayfair logo"/>
          <p:cNvPicPr preferRelativeResize="0"/>
          <p:nvPr/>
        </p:nvPicPr>
        <p:blipFill rotWithShape="1">
          <a:blip r:embed="rId4">
            <a:alphaModFix/>
          </a:blip>
          <a:srcRect/>
          <a:stretch/>
        </p:blipFill>
        <p:spPr>
          <a:xfrm>
            <a:off x="7881070" y="282633"/>
            <a:ext cx="3733976" cy="110152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Google Shape;182;p22" descr="Image result for wayfair"/>
          <p:cNvPicPr preferRelativeResize="0"/>
          <p:nvPr/>
        </p:nvPicPr>
        <p:blipFill rotWithShape="1">
          <a:blip r:embed="rId3">
            <a:alphaModFix/>
          </a:blip>
          <a:srcRect t="5992" b="4800"/>
          <a:stretch/>
        </p:blipFill>
        <p:spPr>
          <a:xfrm>
            <a:off x="0" y="0"/>
            <a:ext cx="12179126" cy="6858000"/>
          </a:xfrm>
          <a:prstGeom prst="rect">
            <a:avLst/>
          </a:prstGeom>
          <a:noFill/>
          <a:ln>
            <a:noFill/>
          </a:ln>
        </p:spPr>
      </p:pic>
      <p:sp>
        <p:nvSpPr>
          <p:cNvPr id="183" name="Google Shape;183;p22"/>
          <p:cNvSpPr txBox="1">
            <a:spLocks noGrp="1"/>
          </p:cNvSpPr>
          <p:nvPr>
            <p:ph type="title"/>
          </p:nvPr>
        </p:nvSpPr>
        <p:spPr>
          <a:xfrm>
            <a:off x="2152105" y="2863758"/>
            <a:ext cx="8254637" cy="451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2"/>
              </a:buClr>
              <a:buSzPts val="9600"/>
              <a:buFont typeface="Calibri"/>
              <a:buNone/>
            </a:pPr>
            <a:r>
              <a:rPr lang="en-US" sz="9600" b="1">
                <a:solidFill>
                  <a:schemeClr val="lt2"/>
                </a:solidFill>
                <a:latin typeface="Calibri"/>
                <a:ea typeface="Calibri"/>
                <a:cs typeface="Calibri"/>
                <a:sym typeface="Calibri"/>
              </a:rPr>
              <a:t>Feedback/Q&amp;A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190" name="Google Shape;190;p23"/>
          <p:cNvSpPr txBox="1">
            <a:spLocks noGrp="1"/>
          </p:cNvSpPr>
          <p:nvPr>
            <p:ph type="body" idx="1"/>
          </p:nvPr>
        </p:nvSpPr>
        <p:spPr>
          <a:xfrm>
            <a:off x="838200" y="1825625"/>
            <a:ext cx="5181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sp>
        <p:nvSpPr>
          <p:cNvPr id="191" name="Google Shape;191;p23"/>
          <p:cNvSpPr txBox="1">
            <a:spLocks noGrp="1"/>
          </p:cNvSpPr>
          <p:nvPr>
            <p:ph type="body" idx="2"/>
          </p:nvPr>
        </p:nvSpPr>
        <p:spPr>
          <a:xfrm>
            <a:off x="6172200" y="1825625"/>
            <a:ext cx="5181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192" name="Google Shape;192;p23"/>
          <p:cNvPicPr preferRelativeResize="0"/>
          <p:nvPr/>
        </p:nvPicPr>
        <p:blipFill>
          <a:blip r:embed="rId3">
            <a:alphaModFix/>
          </a:blip>
          <a:stretch>
            <a:fillRect/>
          </a:stretch>
        </p:blipFill>
        <p:spPr>
          <a:xfrm>
            <a:off x="0" y="0"/>
            <a:ext cx="12192000" cy="6924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199" name="Google Shape;199;p24"/>
          <p:cNvSpPr txBox="1">
            <a:spLocks noGrp="1"/>
          </p:cNvSpPr>
          <p:nvPr>
            <p:ph type="body" idx="1"/>
          </p:nvPr>
        </p:nvSpPr>
        <p:spPr>
          <a:xfrm>
            <a:off x="838200" y="1825625"/>
            <a:ext cx="5181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sp>
        <p:nvSpPr>
          <p:cNvPr id="200" name="Google Shape;200;p24"/>
          <p:cNvSpPr txBox="1">
            <a:spLocks noGrp="1"/>
          </p:cNvSpPr>
          <p:nvPr>
            <p:ph type="body" idx="2"/>
          </p:nvPr>
        </p:nvSpPr>
        <p:spPr>
          <a:xfrm>
            <a:off x="6172200" y="1825625"/>
            <a:ext cx="5181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201" name="Google Shape;201;p24"/>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08" name="Google Shape;208;p25"/>
          <p:cNvSpPr txBox="1">
            <a:spLocks noGrp="1"/>
          </p:cNvSpPr>
          <p:nvPr>
            <p:ph type="body" idx="1"/>
          </p:nvPr>
        </p:nvSpPr>
        <p:spPr>
          <a:xfrm>
            <a:off x="838200" y="1825625"/>
            <a:ext cx="5181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sp>
        <p:nvSpPr>
          <p:cNvPr id="209" name="Google Shape;209;p25"/>
          <p:cNvSpPr txBox="1">
            <a:spLocks noGrp="1"/>
          </p:cNvSpPr>
          <p:nvPr>
            <p:ph type="body" idx="2"/>
          </p:nvPr>
        </p:nvSpPr>
        <p:spPr>
          <a:xfrm>
            <a:off x="6172200" y="1825625"/>
            <a:ext cx="5181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210" name="Google Shape;210;p25"/>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17" name="Google Shape;217;p26"/>
          <p:cNvSpPr txBox="1">
            <a:spLocks noGrp="1"/>
          </p:cNvSpPr>
          <p:nvPr>
            <p:ph type="body" idx="1"/>
          </p:nvPr>
        </p:nvSpPr>
        <p:spPr>
          <a:xfrm>
            <a:off x="838200" y="1825625"/>
            <a:ext cx="5181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sp>
        <p:nvSpPr>
          <p:cNvPr id="218" name="Google Shape;218;p26"/>
          <p:cNvSpPr txBox="1">
            <a:spLocks noGrp="1"/>
          </p:cNvSpPr>
          <p:nvPr>
            <p:ph type="body" idx="2"/>
          </p:nvPr>
        </p:nvSpPr>
        <p:spPr>
          <a:xfrm>
            <a:off x="6172200" y="1825625"/>
            <a:ext cx="5181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219" name="Google Shape;219;p26"/>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26" name="Google Shape;226;p27"/>
          <p:cNvSpPr txBox="1">
            <a:spLocks noGrp="1"/>
          </p:cNvSpPr>
          <p:nvPr>
            <p:ph type="body" idx="1"/>
          </p:nvPr>
        </p:nvSpPr>
        <p:spPr>
          <a:xfrm>
            <a:off x="838200" y="1825625"/>
            <a:ext cx="5181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sp>
        <p:nvSpPr>
          <p:cNvPr id="227" name="Google Shape;227;p27"/>
          <p:cNvSpPr txBox="1">
            <a:spLocks noGrp="1"/>
          </p:cNvSpPr>
          <p:nvPr>
            <p:ph type="body" idx="2"/>
          </p:nvPr>
        </p:nvSpPr>
        <p:spPr>
          <a:xfrm>
            <a:off x="6172200" y="1825625"/>
            <a:ext cx="5181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228" name="Google Shape;228;p27"/>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35" name="Google Shape;235;p28"/>
          <p:cNvSpPr txBox="1">
            <a:spLocks noGrp="1"/>
          </p:cNvSpPr>
          <p:nvPr>
            <p:ph type="body" idx="1"/>
          </p:nvPr>
        </p:nvSpPr>
        <p:spPr>
          <a:xfrm>
            <a:off x="838200" y="1825625"/>
            <a:ext cx="5181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sp>
        <p:nvSpPr>
          <p:cNvPr id="236" name="Google Shape;236;p28"/>
          <p:cNvSpPr txBox="1">
            <a:spLocks noGrp="1"/>
          </p:cNvSpPr>
          <p:nvPr>
            <p:ph type="body" idx="2"/>
          </p:nvPr>
        </p:nvSpPr>
        <p:spPr>
          <a:xfrm>
            <a:off x="6172200" y="1825625"/>
            <a:ext cx="5181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237" name="Google Shape;237;p28"/>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44" name="Google Shape;244;p29"/>
          <p:cNvSpPr txBox="1">
            <a:spLocks noGrp="1"/>
          </p:cNvSpPr>
          <p:nvPr>
            <p:ph type="body" idx="1"/>
          </p:nvPr>
        </p:nvSpPr>
        <p:spPr>
          <a:xfrm>
            <a:off x="838200" y="1825625"/>
            <a:ext cx="5181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sp>
        <p:nvSpPr>
          <p:cNvPr id="245" name="Google Shape;245;p29"/>
          <p:cNvSpPr txBox="1">
            <a:spLocks noGrp="1"/>
          </p:cNvSpPr>
          <p:nvPr>
            <p:ph type="body" idx="2"/>
          </p:nvPr>
        </p:nvSpPr>
        <p:spPr>
          <a:xfrm>
            <a:off x="6172200" y="1825625"/>
            <a:ext cx="5181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246" name="Google Shape;246;p29"/>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53" name="Google Shape;253;p30"/>
          <p:cNvSpPr txBox="1">
            <a:spLocks noGrp="1"/>
          </p:cNvSpPr>
          <p:nvPr>
            <p:ph type="body" idx="1"/>
          </p:nvPr>
        </p:nvSpPr>
        <p:spPr>
          <a:xfrm>
            <a:off x="838200" y="1825625"/>
            <a:ext cx="5181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sp>
        <p:nvSpPr>
          <p:cNvPr id="254" name="Google Shape;254;p30"/>
          <p:cNvSpPr txBox="1">
            <a:spLocks noGrp="1"/>
          </p:cNvSpPr>
          <p:nvPr>
            <p:ph type="body" idx="2"/>
          </p:nvPr>
        </p:nvSpPr>
        <p:spPr>
          <a:xfrm>
            <a:off x="6172200" y="1825625"/>
            <a:ext cx="5181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255" name="Google Shape;255;p30"/>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62" name="Google Shape;262;p31"/>
          <p:cNvSpPr txBox="1">
            <a:spLocks noGrp="1"/>
          </p:cNvSpPr>
          <p:nvPr>
            <p:ph type="body" idx="1"/>
          </p:nvPr>
        </p:nvSpPr>
        <p:spPr>
          <a:xfrm>
            <a:off x="838200" y="1825625"/>
            <a:ext cx="5181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sp>
        <p:nvSpPr>
          <p:cNvPr id="263" name="Google Shape;263;p31"/>
          <p:cNvSpPr txBox="1">
            <a:spLocks noGrp="1"/>
          </p:cNvSpPr>
          <p:nvPr>
            <p:ph type="body" idx="2"/>
          </p:nvPr>
        </p:nvSpPr>
        <p:spPr>
          <a:xfrm>
            <a:off x="6172200" y="1825625"/>
            <a:ext cx="5181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264" name="Google Shape;264;p31"/>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2552008" y="130226"/>
            <a:ext cx="7855526" cy="451900"/>
          </a:xfrm>
          <a:prstGeom prst="rect">
            <a:avLst/>
          </a:prstGeom>
          <a:solidFill>
            <a:schemeClr val="lt1"/>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7030A0"/>
              </a:buClr>
              <a:buSzPts val="2800"/>
              <a:buFont typeface="Calibri"/>
              <a:buNone/>
            </a:pPr>
            <a:r>
              <a:rPr lang="en-US" sz="2800">
                <a:solidFill>
                  <a:srgbClr val="7030A0"/>
                </a:solidFill>
                <a:latin typeface="Calibri"/>
                <a:ea typeface="Calibri"/>
                <a:cs typeface="Calibri"/>
                <a:sym typeface="Calibri"/>
              </a:rPr>
              <a:t>Are  your banners effectively converting your users?</a:t>
            </a:r>
            <a:endParaRPr/>
          </a:p>
        </p:txBody>
      </p:sp>
      <p:pic>
        <p:nvPicPr>
          <p:cNvPr id="96" name="Google Shape;96;p14" descr="Image result for wayfair logo"/>
          <p:cNvPicPr preferRelativeResize="0"/>
          <p:nvPr/>
        </p:nvPicPr>
        <p:blipFill rotWithShape="1">
          <a:blip r:embed="rId3">
            <a:alphaModFix/>
          </a:blip>
          <a:srcRect/>
          <a:stretch/>
        </p:blipFill>
        <p:spPr>
          <a:xfrm>
            <a:off x="10205951" y="6107455"/>
            <a:ext cx="1224050" cy="361095"/>
          </a:xfrm>
          <a:prstGeom prst="rect">
            <a:avLst/>
          </a:prstGeom>
          <a:noFill/>
          <a:ln>
            <a:noFill/>
          </a:ln>
        </p:spPr>
      </p:pic>
      <p:sp>
        <p:nvSpPr>
          <p:cNvPr id="97" name="Google Shape;97;p14"/>
          <p:cNvSpPr txBox="1">
            <a:spLocks noGrp="1"/>
          </p:cNvSpPr>
          <p:nvPr>
            <p:ph type="body" idx="1"/>
          </p:nvPr>
        </p:nvSpPr>
        <p:spPr>
          <a:xfrm>
            <a:off x="331988" y="5803847"/>
            <a:ext cx="4871777" cy="1039698"/>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0"/>
              </a:spcBef>
              <a:spcAft>
                <a:spcPts val="0"/>
              </a:spcAft>
              <a:buClr>
                <a:schemeClr val="dk1"/>
              </a:buClr>
              <a:buSzPts val="1100"/>
              <a:buNone/>
            </a:pPr>
            <a:r>
              <a:rPr lang="en-US" sz="1100"/>
              <a:t>We see that current conversion rate of users who reacted to the sale  (both viewed the sale and clicked the banner) is around 8%. The above bar charts show how users who showed interest in the sale engage with the website and how those engagements lead to purchases.</a:t>
            </a:r>
            <a:endParaRPr/>
          </a:p>
        </p:txBody>
      </p:sp>
      <p:pic>
        <p:nvPicPr>
          <p:cNvPr id="98" name="Google Shape;98;p14"/>
          <p:cNvPicPr preferRelativeResize="0"/>
          <p:nvPr/>
        </p:nvPicPr>
        <p:blipFill rotWithShape="1">
          <a:blip r:embed="rId4">
            <a:alphaModFix/>
          </a:blip>
          <a:srcRect/>
          <a:stretch/>
        </p:blipFill>
        <p:spPr>
          <a:xfrm>
            <a:off x="331989" y="1090766"/>
            <a:ext cx="4871777" cy="4713081"/>
          </a:xfrm>
          <a:prstGeom prst="rect">
            <a:avLst/>
          </a:prstGeom>
          <a:noFill/>
          <a:ln>
            <a:noFill/>
          </a:ln>
        </p:spPr>
      </p:pic>
      <p:sp>
        <p:nvSpPr>
          <p:cNvPr id="99" name="Google Shape;99;p14"/>
          <p:cNvSpPr txBox="1"/>
          <p:nvPr/>
        </p:nvSpPr>
        <p:spPr>
          <a:xfrm>
            <a:off x="5995909" y="3509057"/>
            <a:ext cx="5584065" cy="1154379"/>
          </a:xfrm>
          <a:prstGeom prst="rect">
            <a:avLst/>
          </a:prstGeom>
          <a:noFill/>
          <a:ln>
            <a:noFill/>
          </a:ln>
        </p:spPr>
        <p:txBody>
          <a:bodyPr spcFirstLastPara="1" wrap="square" lIns="91425" tIns="45700" rIns="91425" bIns="45700" anchor="t" anchorCtr="0">
            <a:noAutofit/>
          </a:bodyPr>
          <a:lstStyle/>
          <a:p>
            <a:pPr marL="0" marR="0" lvl="0" indent="0" algn="just" rtl="0">
              <a:lnSpc>
                <a:spcPct val="90000"/>
              </a:lnSpc>
              <a:spcBef>
                <a:spcPts val="0"/>
              </a:spcBef>
              <a:spcAft>
                <a:spcPts val="0"/>
              </a:spcAft>
              <a:buClr>
                <a:schemeClr val="dk1"/>
              </a:buClr>
              <a:buSzPts val="1100"/>
              <a:buFont typeface="Arial"/>
              <a:buNone/>
            </a:pPr>
            <a:r>
              <a:rPr lang="en-US" sz="1100" b="0" i="0" u="none" strike="noStrike" cap="none">
                <a:solidFill>
                  <a:schemeClr val="dk1"/>
                </a:solidFill>
                <a:latin typeface="Calibri"/>
                <a:ea typeface="Calibri"/>
                <a:cs typeface="Calibri"/>
                <a:sym typeface="Calibri"/>
              </a:rPr>
              <a:t>By looking into different visitor groups that reacted to the sale, we see that prior visitors with purchase (pink) are best reached by email – they are the ones who convert. This means that people who are likely to buy more subscribe to emails from Wayfair. For prior visitors(purple), it looks like emails aren’t as effective. This can be changed by positioning the email blasts specific to prior visitors. A/B testing should be performed on prior visitors in terms of discounts offered, layout of email, pictures in email and frequency of emails. Monitoring the response rate and conversions of targeted users will help you gauge the performance. </a:t>
            </a:r>
            <a:endParaRPr/>
          </a:p>
        </p:txBody>
      </p:sp>
      <p:pic>
        <p:nvPicPr>
          <p:cNvPr id="100" name="Google Shape;100;p14"/>
          <p:cNvPicPr preferRelativeResize="0"/>
          <p:nvPr/>
        </p:nvPicPr>
        <p:blipFill rotWithShape="1">
          <a:blip r:embed="rId5">
            <a:alphaModFix/>
          </a:blip>
          <a:srcRect t="5134"/>
          <a:stretch/>
        </p:blipFill>
        <p:spPr>
          <a:xfrm>
            <a:off x="5995910" y="1238057"/>
            <a:ext cx="5434090" cy="2271000"/>
          </a:xfrm>
          <a:prstGeom prst="rect">
            <a:avLst/>
          </a:prstGeom>
          <a:noFill/>
          <a:ln>
            <a:noFill/>
          </a:ln>
        </p:spPr>
      </p:pic>
      <p:sp>
        <p:nvSpPr>
          <p:cNvPr id="101" name="Google Shape;101;p14"/>
          <p:cNvSpPr txBox="1"/>
          <p:nvPr/>
        </p:nvSpPr>
        <p:spPr>
          <a:xfrm>
            <a:off x="621635" y="850071"/>
            <a:ext cx="4480283" cy="367808"/>
          </a:xfrm>
          <a:prstGeom prst="rect">
            <a:avLst/>
          </a:prstGeom>
          <a:noFill/>
          <a:ln>
            <a:noFill/>
          </a:ln>
        </p:spPr>
        <p:txBody>
          <a:bodyPr spcFirstLastPara="1" wrap="square" lIns="91425" tIns="45700" rIns="91425" bIns="45700" anchor="t" anchorCtr="0">
            <a:noAutofit/>
          </a:bodyPr>
          <a:lstStyle/>
          <a:p>
            <a:pPr marL="0" marR="0" lvl="0" indent="0" algn="just" rtl="0">
              <a:lnSpc>
                <a:spcPct val="90000"/>
              </a:lnSpc>
              <a:spcBef>
                <a:spcPts val="0"/>
              </a:spcBef>
              <a:spcAft>
                <a:spcPts val="0"/>
              </a:spcAft>
              <a:buClr>
                <a:schemeClr val="dk1"/>
              </a:buClr>
              <a:buSzPts val="1300"/>
              <a:buFont typeface="Arial"/>
              <a:buNone/>
            </a:pPr>
            <a:r>
              <a:rPr lang="en-US" sz="1300" b="1" i="0" u="none" strike="noStrike" cap="none">
                <a:solidFill>
                  <a:schemeClr val="dk1"/>
                </a:solidFill>
                <a:latin typeface="Calibri"/>
                <a:ea typeface="Calibri"/>
                <a:cs typeface="Calibri"/>
                <a:sym typeface="Calibri"/>
              </a:rPr>
              <a:t>Measuring Campaign Performance of users who react to sales</a:t>
            </a:r>
            <a:endParaRPr/>
          </a:p>
        </p:txBody>
      </p:sp>
      <p:sp>
        <p:nvSpPr>
          <p:cNvPr id="102" name="Google Shape;102;p14"/>
          <p:cNvSpPr txBox="1"/>
          <p:nvPr/>
        </p:nvSpPr>
        <p:spPr>
          <a:xfrm>
            <a:off x="6487668" y="850071"/>
            <a:ext cx="4480283" cy="367808"/>
          </a:xfrm>
          <a:prstGeom prst="rect">
            <a:avLst/>
          </a:prstGeom>
          <a:noFill/>
          <a:ln>
            <a:noFill/>
          </a:ln>
        </p:spPr>
        <p:txBody>
          <a:bodyPr spcFirstLastPara="1" wrap="square" lIns="91425" tIns="45700" rIns="91425" bIns="45700" anchor="t" anchorCtr="0">
            <a:noAutofit/>
          </a:bodyPr>
          <a:lstStyle/>
          <a:p>
            <a:pPr marL="0" marR="0" lvl="0" indent="0" algn="just" rtl="0">
              <a:lnSpc>
                <a:spcPct val="90000"/>
              </a:lnSpc>
              <a:spcBef>
                <a:spcPts val="0"/>
              </a:spcBef>
              <a:spcAft>
                <a:spcPts val="0"/>
              </a:spcAft>
              <a:buClr>
                <a:schemeClr val="dk1"/>
              </a:buClr>
              <a:buSzPts val="1300"/>
              <a:buFont typeface="Arial"/>
              <a:buNone/>
            </a:pPr>
            <a:r>
              <a:rPr lang="en-US" sz="1300" b="1" i="0" u="none" strike="noStrike" cap="none">
                <a:solidFill>
                  <a:schemeClr val="dk1"/>
                </a:solidFill>
                <a:latin typeface="Calibri"/>
                <a:ea typeface="Calibri"/>
                <a:cs typeface="Calibri"/>
                <a:sym typeface="Calibri"/>
              </a:rPr>
              <a:t>What were the most effective ways of reaching your customers that led to conversions?</a:t>
            </a:r>
            <a:endParaRPr/>
          </a:p>
        </p:txBody>
      </p:sp>
      <p:pic>
        <p:nvPicPr>
          <p:cNvPr id="103" name="Google Shape;103;p14"/>
          <p:cNvPicPr preferRelativeResize="0"/>
          <p:nvPr/>
        </p:nvPicPr>
        <p:blipFill rotWithShape="1">
          <a:blip r:embed="rId6">
            <a:alphaModFix/>
          </a:blip>
          <a:srcRect/>
          <a:stretch/>
        </p:blipFill>
        <p:spPr>
          <a:xfrm>
            <a:off x="6097509" y="4841236"/>
            <a:ext cx="5724084" cy="191301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71" name="Google Shape;271;p32"/>
          <p:cNvSpPr txBox="1">
            <a:spLocks noGrp="1"/>
          </p:cNvSpPr>
          <p:nvPr>
            <p:ph type="body" idx="1"/>
          </p:nvPr>
        </p:nvSpPr>
        <p:spPr>
          <a:xfrm>
            <a:off x="838200" y="1825625"/>
            <a:ext cx="5181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sp>
        <p:nvSpPr>
          <p:cNvPr id="272" name="Google Shape;272;p32"/>
          <p:cNvSpPr txBox="1">
            <a:spLocks noGrp="1"/>
          </p:cNvSpPr>
          <p:nvPr>
            <p:ph type="body" idx="2"/>
          </p:nvPr>
        </p:nvSpPr>
        <p:spPr>
          <a:xfrm>
            <a:off x="6172200" y="1825625"/>
            <a:ext cx="5181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273" name="Google Shape;273;p32"/>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80" name="Google Shape;280;p33"/>
          <p:cNvSpPr txBox="1">
            <a:spLocks noGrp="1"/>
          </p:cNvSpPr>
          <p:nvPr>
            <p:ph type="body" idx="1"/>
          </p:nvPr>
        </p:nvSpPr>
        <p:spPr>
          <a:xfrm>
            <a:off x="838200" y="1825625"/>
            <a:ext cx="5181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sp>
        <p:nvSpPr>
          <p:cNvPr id="281" name="Google Shape;281;p33"/>
          <p:cNvSpPr txBox="1">
            <a:spLocks noGrp="1"/>
          </p:cNvSpPr>
          <p:nvPr>
            <p:ph type="body" idx="2"/>
          </p:nvPr>
        </p:nvSpPr>
        <p:spPr>
          <a:xfrm>
            <a:off x="6172200" y="1825625"/>
            <a:ext cx="5181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282" name="Google Shape;282;p33"/>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Google Shape;108;p15" descr="Image result for wayfair logo"/>
          <p:cNvPicPr preferRelativeResize="0"/>
          <p:nvPr/>
        </p:nvPicPr>
        <p:blipFill rotWithShape="1">
          <a:blip r:embed="rId3">
            <a:alphaModFix/>
          </a:blip>
          <a:srcRect/>
          <a:stretch/>
        </p:blipFill>
        <p:spPr>
          <a:xfrm>
            <a:off x="10967951" y="6496905"/>
            <a:ext cx="1224049" cy="361095"/>
          </a:xfrm>
          <a:prstGeom prst="rect">
            <a:avLst/>
          </a:prstGeom>
          <a:noFill/>
          <a:ln>
            <a:noFill/>
          </a:ln>
        </p:spPr>
      </p:pic>
      <p:sp>
        <p:nvSpPr>
          <p:cNvPr id="109" name="Google Shape;109;p15"/>
          <p:cNvSpPr txBox="1">
            <a:spLocks noGrp="1"/>
          </p:cNvSpPr>
          <p:nvPr>
            <p:ph type="title"/>
          </p:nvPr>
        </p:nvSpPr>
        <p:spPr>
          <a:xfrm>
            <a:off x="290945" y="129268"/>
            <a:ext cx="11805662" cy="451900"/>
          </a:xfrm>
          <a:prstGeom prst="rect">
            <a:avLst/>
          </a:prstGeom>
          <a:solidFill>
            <a:schemeClr val="lt1"/>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7030A0"/>
              </a:buClr>
              <a:buSzPts val="2800"/>
              <a:buFont typeface="Calibri"/>
              <a:buNone/>
            </a:pPr>
            <a:r>
              <a:rPr lang="en-US" sz="2800">
                <a:solidFill>
                  <a:srgbClr val="7030A0"/>
                </a:solidFill>
                <a:latin typeface="Calibri"/>
                <a:ea typeface="Calibri"/>
                <a:cs typeface="Calibri"/>
                <a:sym typeface="Calibri"/>
              </a:rPr>
              <a:t>Exploring New Markets</a:t>
            </a:r>
            <a:endParaRPr/>
          </a:p>
        </p:txBody>
      </p:sp>
      <p:pic>
        <p:nvPicPr>
          <p:cNvPr id="110" name="Google Shape;110;p15"/>
          <p:cNvPicPr preferRelativeResize="0"/>
          <p:nvPr/>
        </p:nvPicPr>
        <p:blipFill rotWithShape="1">
          <a:blip r:embed="rId4">
            <a:alphaModFix/>
          </a:blip>
          <a:srcRect/>
          <a:stretch/>
        </p:blipFill>
        <p:spPr>
          <a:xfrm>
            <a:off x="64412" y="733576"/>
            <a:ext cx="3526027" cy="1891232"/>
          </a:xfrm>
          <a:prstGeom prst="rect">
            <a:avLst/>
          </a:prstGeom>
          <a:noFill/>
          <a:ln>
            <a:noFill/>
          </a:ln>
        </p:spPr>
      </p:pic>
      <p:pic>
        <p:nvPicPr>
          <p:cNvPr id="111" name="Google Shape;111;p15"/>
          <p:cNvPicPr preferRelativeResize="0"/>
          <p:nvPr/>
        </p:nvPicPr>
        <p:blipFill rotWithShape="1">
          <a:blip r:embed="rId5">
            <a:alphaModFix/>
          </a:blip>
          <a:srcRect/>
          <a:stretch/>
        </p:blipFill>
        <p:spPr>
          <a:xfrm>
            <a:off x="121499" y="4437338"/>
            <a:ext cx="3468876" cy="1836464"/>
          </a:xfrm>
          <a:prstGeom prst="rect">
            <a:avLst/>
          </a:prstGeom>
          <a:noFill/>
          <a:ln>
            <a:noFill/>
          </a:ln>
        </p:spPr>
      </p:pic>
      <p:sp>
        <p:nvSpPr>
          <p:cNvPr id="112" name="Google Shape;112;p15"/>
          <p:cNvSpPr txBox="1">
            <a:spLocks noGrp="1"/>
          </p:cNvSpPr>
          <p:nvPr>
            <p:ph type="body" idx="1"/>
          </p:nvPr>
        </p:nvSpPr>
        <p:spPr>
          <a:xfrm>
            <a:off x="64474" y="2777211"/>
            <a:ext cx="3525900" cy="1781700"/>
          </a:xfrm>
          <a:prstGeom prst="rect">
            <a:avLst/>
          </a:prstGeom>
          <a:noFill/>
          <a:ln>
            <a:noFill/>
          </a:ln>
        </p:spPr>
        <p:txBody>
          <a:bodyPr spcFirstLastPara="1" wrap="square" lIns="91425" tIns="45700" rIns="91425" bIns="45700" anchor="t" anchorCtr="0">
            <a:noAutofit/>
          </a:bodyPr>
          <a:lstStyle/>
          <a:p>
            <a:pPr marL="0" lvl="0" indent="0" algn="just" rtl="0">
              <a:lnSpc>
                <a:spcPct val="80000"/>
              </a:lnSpc>
              <a:spcBef>
                <a:spcPts val="0"/>
              </a:spcBef>
              <a:spcAft>
                <a:spcPts val="0"/>
              </a:spcAft>
              <a:buClr>
                <a:schemeClr val="dk1"/>
              </a:buClr>
              <a:buSzPts val="1100"/>
              <a:buNone/>
            </a:pPr>
            <a:r>
              <a:rPr lang="en-US" sz="1400"/>
              <a:t>The first heatmap shows the density of users who reacted to the sale by clicking banners for each region. The second shows heatmap of the density of users who converted out of all those who reacted. We see that CA, TX, FL and NY are the top performing states. </a:t>
            </a:r>
            <a:endParaRPr sz="1400"/>
          </a:p>
        </p:txBody>
      </p:sp>
      <p:pic>
        <p:nvPicPr>
          <p:cNvPr id="113" name="Google Shape;113;p15"/>
          <p:cNvPicPr preferRelativeResize="0"/>
          <p:nvPr/>
        </p:nvPicPr>
        <p:blipFill>
          <a:blip r:embed="rId6">
            <a:alphaModFix/>
          </a:blip>
          <a:stretch>
            <a:fillRect/>
          </a:stretch>
        </p:blipFill>
        <p:spPr>
          <a:xfrm>
            <a:off x="3748550" y="732750"/>
            <a:ext cx="4114550" cy="4042584"/>
          </a:xfrm>
          <a:prstGeom prst="rect">
            <a:avLst/>
          </a:prstGeom>
          <a:noFill/>
          <a:ln>
            <a:noFill/>
          </a:ln>
        </p:spPr>
      </p:pic>
      <p:pic>
        <p:nvPicPr>
          <p:cNvPr id="114" name="Google Shape;114;p15"/>
          <p:cNvPicPr preferRelativeResize="0"/>
          <p:nvPr/>
        </p:nvPicPr>
        <p:blipFill>
          <a:blip r:embed="rId7">
            <a:alphaModFix/>
          </a:blip>
          <a:stretch>
            <a:fillRect/>
          </a:stretch>
        </p:blipFill>
        <p:spPr>
          <a:xfrm>
            <a:off x="7863100" y="733575"/>
            <a:ext cx="4176500" cy="4042574"/>
          </a:xfrm>
          <a:prstGeom prst="rect">
            <a:avLst/>
          </a:prstGeom>
          <a:noFill/>
          <a:ln>
            <a:noFill/>
          </a:ln>
        </p:spPr>
      </p:pic>
      <p:sp>
        <p:nvSpPr>
          <p:cNvPr id="115" name="Google Shape;115;p15"/>
          <p:cNvSpPr txBox="1"/>
          <p:nvPr/>
        </p:nvSpPr>
        <p:spPr>
          <a:xfrm>
            <a:off x="3816300" y="4937563"/>
            <a:ext cx="8223300" cy="1397100"/>
          </a:xfrm>
          <a:prstGeom prst="rect">
            <a:avLst/>
          </a:prstGeom>
          <a:noFill/>
          <a:ln>
            <a:noFill/>
          </a:ln>
        </p:spPr>
        <p:txBody>
          <a:bodyPr spcFirstLastPara="1" wrap="square" lIns="91425" tIns="91425" rIns="91425" bIns="91425" anchor="t" anchorCtr="0">
            <a:noAutofit/>
          </a:bodyPr>
          <a:lstStyle/>
          <a:p>
            <a:pPr marL="0" lvl="0" indent="0" algn="just" rtl="0">
              <a:lnSpc>
                <a:spcPct val="80000"/>
              </a:lnSpc>
              <a:spcBef>
                <a:spcPts val="0"/>
              </a:spcBef>
              <a:spcAft>
                <a:spcPts val="0"/>
              </a:spcAft>
              <a:buClr>
                <a:schemeClr val="dk1"/>
              </a:buClr>
              <a:buSzPts val="1100"/>
              <a:buFont typeface="Arial"/>
              <a:buNone/>
            </a:pPr>
            <a:r>
              <a:rPr lang="en-US" u="sng">
                <a:solidFill>
                  <a:schemeClr val="hlink"/>
                </a:solidFill>
                <a:latin typeface="Calibri"/>
                <a:ea typeface="Calibri"/>
                <a:cs typeface="Calibri"/>
                <a:sym typeface="Calibri"/>
                <a:hlinkClick r:id="rId8"/>
              </a:rPr>
              <a:t>Recent external data </a:t>
            </a:r>
            <a:r>
              <a:rPr lang="en-US">
                <a:solidFill>
                  <a:schemeClr val="dk1"/>
                </a:solidFill>
                <a:latin typeface="Calibri"/>
                <a:ea typeface="Calibri"/>
                <a:cs typeface="Calibri"/>
                <a:sym typeface="Calibri"/>
              </a:rPr>
              <a:t>shows us that MN, MI, and LA are some of the states with the highest percentage of new millennial residents. Since this would be your target customers, it would be best to identify regional micro trends and create customized banners that target those users. Considering the first map, it looks like we also need to find a way to raise awareness by performing marketing campaigns through influencers in those states.</a:t>
            </a:r>
            <a:endParaRPr>
              <a:solidFill>
                <a:schemeClr val="dk1"/>
              </a:solidFill>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16" descr="Image result for wayfair logo"/>
          <p:cNvPicPr preferRelativeResize="0"/>
          <p:nvPr/>
        </p:nvPicPr>
        <p:blipFill rotWithShape="1">
          <a:blip r:embed="rId3">
            <a:alphaModFix/>
          </a:blip>
          <a:srcRect/>
          <a:stretch/>
        </p:blipFill>
        <p:spPr>
          <a:xfrm>
            <a:off x="10967951" y="6496905"/>
            <a:ext cx="1224050" cy="361095"/>
          </a:xfrm>
          <a:prstGeom prst="rect">
            <a:avLst/>
          </a:prstGeom>
          <a:noFill/>
          <a:ln>
            <a:noFill/>
          </a:ln>
        </p:spPr>
      </p:pic>
      <p:sp>
        <p:nvSpPr>
          <p:cNvPr id="121" name="Google Shape;121;p16"/>
          <p:cNvSpPr txBox="1">
            <a:spLocks noGrp="1"/>
          </p:cNvSpPr>
          <p:nvPr>
            <p:ph type="title"/>
          </p:nvPr>
        </p:nvSpPr>
        <p:spPr>
          <a:xfrm>
            <a:off x="290945" y="129268"/>
            <a:ext cx="11805600" cy="451800"/>
          </a:xfrm>
          <a:prstGeom prst="rect">
            <a:avLst/>
          </a:prstGeom>
          <a:solidFill>
            <a:schemeClr val="lt1"/>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7030A0"/>
              </a:buClr>
              <a:buSzPts val="2800"/>
              <a:buFont typeface="Calibri"/>
              <a:buNone/>
            </a:pPr>
            <a:r>
              <a:rPr lang="en-US" sz="2800">
                <a:solidFill>
                  <a:srgbClr val="7030A0"/>
                </a:solidFill>
                <a:latin typeface="Calibri"/>
                <a:ea typeface="Calibri"/>
                <a:cs typeface="Calibri"/>
                <a:sym typeface="Calibri"/>
              </a:rPr>
              <a:t>Understanding Barriers and Improving User Experience </a:t>
            </a:r>
            <a:endParaRPr/>
          </a:p>
        </p:txBody>
      </p:sp>
      <p:pic>
        <p:nvPicPr>
          <p:cNvPr id="122" name="Google Shape;122;p16"/>
          <p:cNvPicPr preferRelativeResize="0"/>
          <p:nvPr/>
        </p:nvPicPr>
        <p:blipFill rotWithShape="1">
          <a:blip r:embed="rId4">
            <a:alphaModFix/>
          </a:blip>
          <a:srcRect b="1999"/>
          <a:stretch/>
        </p:blipFill>
        <p:spPr>
          <a:xfrm>
            <a:off x="290951" y="1101420"/>
            <a:ext cx="5221150" cy="2622516"/>
          </a:xfrm>
          <a:prstGeom prst="rect">
            <a:avLst/>
          </a:prstGeom>
          <a:noFill/>
          <a:ln>
            <a:noFill/>
          </a:ln>
        </p:spPr>
      </p:pic>
      <p:pic>
        <p:nvPicPr>
          <p:cNvPr id="123" name="Google Shape;123;p16"/>
          <p:cNvPicPr preferRelativeResize="0"/>
          <p:nvPr/>
        </p:nvPicPr>
        <p:blipFill rotWithShape="1">
          <a:blip r:embed="rId5">
            <a:alphaModFix/>
          </a:blip>
          <a:srcRect r="3688"/>
          <a:stretch/>
        </p:blipFill>
        <p:spPr>
          <a:xfrm>
            <a:off x="290951" y="3723937"/>
            <a:ext cx="5221149" cy="3033486"/>
          </a:xfrm>
          <a:prstGeom prst="rect">
            <a:avLst/>
          </a:prstGeom>
          <a:noFill/>
          <a:ln>
            <a:noFill/>
          </a:ln>
        </p:spPr>
      </p:pic>
      <p:sp>
        <p:nvSpPr>
          <p:cNvPr id="124" name="Google Shape;124;p16"/>
          <p:cNvSpPr/>
          <p:nvPr/>
        </p:nvSpPr>
        <p:spPr>
          <a:xfrm>
            <a:off x="4638983" y="1597692"/>
            <a:ext cx="405600" cy="278400"/>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5" name="Google Shape;125;p16"/>
          <p:cNvSpPr/>
          <p:nvPr/>
        </p:nvSpPr>
        <p:spPr>
          <a:xfrm>
            <a:off x="5123934" y="4498442"/>
            <a:ext cx="272700" cy="411000"/>
          </a:xfrm>
          <a:prstGeom prst="up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6" name="Google Shape;126;p16"/>
          <p:cNvSpPr txBox="1"/>
          <p:nvPr/>
        </p:nvSpPr>
        <p:spPr>
          <a:xfrm>
            <a:off x="6181750" y="4732725"/>
            <a:ext cx="5858100" cy="1853100"/>
          </a:xfrm>
          <a:prstGeom prst="rect">
            <a:avLst/>
          </a:prstGeom>
          <a:noFill/>
          <a:ln>
            <a:noFill/>
          </a:ln>
        </p:spPr>
        <p:txBody>
          <a:bodyPr spcFirstLastPara="1" wrap="square" lIns="91425" tIns="45700" rIns="91425" bIns="45700" anchor="t" anchorCtr="0">
            <a:noAutofit/>
          </a:bodyPr>
          <a:lstStyle/>
          <a:p>
            <a:pPr marL="0" marR="0" lvl="0" indent="0" algn="just" rtl="0">
              <a:lnSpc>
                <a:spcPct val="80000"/>
              </a:lnSpc>
              <a:spcBef>
                <a:spcPts val="0"/>
              </a:spcBef>
              <a:spcAft>
                <a:spcPts val="0"/>
              </a:spcAft>
              <a:buClr>
                <a:schemeClr val="dk1"/>
              </a:buClr>
              <a:buSzPts val="1100"/>
              <a:buFont typeface="Arial"/>
              <a:buNone/>
            </a:pPr>
            <a:r>
              <a:rPr lang="en-US" sz="1300" b="0" i="0" u="none" strike="noStrike" cap="none">
                <a:solidFill>
                  <a:schemeClr val="dk1"/>
                </a:solidFill>
                <a:latin typeface="Calibri"/>
                <a:ea typeface="Calibri"/>
                <a:cs typeface="Calibri"/>
                <a:sym typeface="Calibri"/>
              </a:rPr>
              <a:t>The point of discounting prices is to attract and convert price sensitive customers. The above graphs show that women of 50-100k income bracket are reacting to the sale by clicking banners but most of them don’t convert. Wayfair’s target market comprises of 50-100k income range. We need more data to understand why they aren’t converting as much as 100-250k income women. It could be the items portrayed on the banner ads, discounts offered, etc. Customizing the experience for 50-100k women by carefully choosing items (based on discounted price and preference) that show up on the page after the banner is clicked could drastically change conversions.</a:t>
            </a:r>
            <a:endParaRPr sz="1300"/>
          </a:p>
        </p:txBody>
      </p:sp>
      <p:pic>
        <p:nvPicPr>
          <p:cNvPr id="127" name="Google Shape;127;p16"/>
          <p:cNvPicPr preferRelativeResize="0"/>
          <p:nvPr/>
        </p:nvPicPr>
        <p:blipFill>
          <a:blip r:embed="rId6">
            <a:alphaModFix/>
          </a:blip>
          <a:stretch>
            <a:fillRect/>
          </a:stretch>
        </p:blipFill>
        <p:spPr>
          <a:xfrm>
            <a:off x="990900" y="720418"/>
            <a:ext cx="3533775" cy="381000"/>
          </a:xfrm>
          <a:prstGeom prst="rect">
            <a:avLst/>
          </a:prstGeom>
          <a:noFill/>
          <a:ln>
            <a:noFill/>
          </a:ln>
        </p:spPr>
      </p:pic>
      <p:pic>
        <p:nvPicPr>
          <p:cNvPr id="128" name="Google Shape;128;p16"/>
          <p:cNvPicPr preferRelativeResize="0"/>
          <p:nvPr/>
        </p:nvPicPr>
        <p:blipFill rotWithShape="1">
          <a:blip r:embed="rId7">
            <a:alphaModFix/>
          </a:blip>
          <a:srcRect t="9132"/>
          <a:stretch/>
        </p:blipFill>
        <p:spPr>
          <a:xfrm>
            <a:off x="6297225" y="1337575"/>
            <a:ext cx="5627150" cy="3241675"/>
          </a:xfrm>
          <a:prstGeom prst="rect">
            <a:avLst/>
          </a:prstGeom>
          <a:noFill/>
          <a:ln>
            <a:noFill/>
          </a:ln>
        </p:spPr>
      </p:pic>
      <p:pic>
        <p:nvPicPr>
          <p:cNvPr id="129" name="Google Shape;129;p16"/>
          <p:cNvPicPr preferRelativeResize="0"/>
          <p:nvPr/>
        </p:nvPicPr>
        <p:blipFill>
          <a:blip r:embed="rId8">
            <a:alphaModFix/>
          </a:blip>
          <a:stretch>
            <a:fillRect/>
          </a:stretch>
        </p:blipFill>
        <p:spPr>
          <a:xfrm>
            <a:off x="7984375" y="894343"/>
            <a:ext cx="2847975" cy="381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136" name="Google Shape;136;p17"/>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137" name="Google Shape;137;p17"/>
          <p:cNvPicPr preferRelativeResize="0"/>
          <p:nvPr/>
        </p:nvPicPr>
        <p:blipFill>
          <a:blip r:embed="rId3">
            <a:alphaModFix/>
          </a:blip>
          <a:stretch>
            <a:fillRect/>
          </a:stretch>
        </p:blipFill>
        <p:spPr>
          <a:xfrm>
            <a:off x="180975" y="119063"/>
            <a:ext cx="11830050" cy="6619875"/>
          </a:xfrm>
          <a:prstGeom prst="rect">
            <a:avLst/>
          </a:prstGeom>
          <a:noFill/>
          <a:ln>
            <a:noFill/>
          </a:ln>
        </p:spPr>
      </p:pic>
      <p:pic>
        <p:nvPicPr>
          <p:cNvPr id="138" name="Google Shape;138;p17"/>
          <p:cNvPicPr preferRelativeResize="0"/>
          <p:nvPr/>
        </p:nvPicPr>
        <p:blipFill>
          <a:blip r:embed="rId4">
            <a:alphaModFix/>
          </a:blip>
          <a:stretch>
            <a:fillRect/>
          </a:stretch>
        </p:blipFill>
        <p:spPr>
          <a:xfrm>
            <a:off x="5561013" y="908050"/>
            <a:ext cx="2695575" cy="4838700"/>
          </a:xfrm>
          <a:prstGeom prst="rect">
            <a:avLst/>
          </a:prstGeom>
          <a:noFill/>
          <a:ln>
            <a:noFill/>
          </a:ln>
        </p:spPr>
      </p:pic>
      <p:pic>
        <p:nvPicPr>
          <p:cNvPr id="139" name="Google Shape;139;p17"/>
          <p:cNvPicPr preferRelativeResize="0"/>
          <p:nvPr/>
        </p:nvPicPr>
        <p:blipFill>
          <a:blip r:embed="rId5">
            <a:alphaModFix/>
          </a:blip>
          <a:stretch>
            <a:fillRect/>
          </a:stretch>
        </p:blipFill>
        <p:spPr>
          <a:xfrm>
            <a:off x="9026525" y="1913988"/>
            <a:ext cx="2266950" cy="4029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18" descr="Image result for wayfair logo"/>
          <p:cNvPicPr preferRelativeResize="0"/>
          <p:nvPr/>
        </p:nvPicPr>
        <p:blipFill rotWithShape="1">
          <a:blip r:embed="rId3">
            <a:alphaModFix/>
          </a:blip>
          <a:srcRect/>
          <a:stretch/>
        </p:blipFill>
        <p:spPr>
          <a:xfrm>
            <a:off x="10967951" y="6496905"/>
            <a:ext cx="1224049" cy="361095"/>
          </a:xfrm>
          <a:prstGeom prst="rect">
            <a:avLst/>
          </a:prstGeom>
          <a:noFill/>
          <a:ln>
            <a:noFill/>
          </a:ln>
        </p:spPr>
      </p:pic>
      <p:sp>
        <p:nvSpPr>
          <p:cNvPr id="145" name="Google Shape;145;p18"/>
          <p:cNvSpPr txBox="1">
            <a:spLocks noGrp="1"/>
          </p:cNvSpPr>
          <p:nvPr>
            <p:ph type="title"/>
          </p:nvPr>
        </p:nvSpPr>
        <p:spPr>
          <a:xfrm>
            <a:off x="478972" y="129268"/>
            <a:ext cx="10874828" cy="451900"/>
          </a:xfrm>
          <a:prstGeom prst="rect">
            <a:avLst/>
          </a:prstGeom>
          <a:solidFill>
            <a:schemeClr val="lt1"/>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7030A0"/>
              </a:buClr>
              <a:buSzPts val="2800"/>
              <a:buFont typeface="Calibri"/>
              <a:buNone/>
            </a:pPr>
            <a:r>
              <a:rPr lang="en-US" sz="2800">
                <a:solidFill>
                  <a:srgbClr val="7030A0"/>
                </a:solidFill>
                <a:latin typeface="Calibri"/>
                <a:ea typeface="Calibri"/>
                <a:cs typeface="Calibri"/>
                <a:sym typeface="Calibri"/>
              </a:rPr>
              <a:t>Understanding Customer Psychographics Trends that leads to Conversions</a:t>
            </a:r>
            <a:endParaRPr/>
          </a:p>
        </p:txBody>
      </p:sp>
      <p:pic>
        <p:nvPicPr>
          <p:cNvPr id="146" name="Google Shape;146;p18"/>
          <p:cNvPicPr preferRelativeResize="0"/>
          <p:nvPr/>
        </p:nvPicPr>
        <p:blipFill rotWithShape="1">
          <a:blip r:embed="rId4">
            <a:alphaModFix/>
          </a:blip>
          <a:srcRect/>
          <a:stretch/>
        </p:blipFill>
        <p:spPr>
          <a:xfrm>
            <a:off x="7289761" y="2550731"/>
            <a:ext cx="4290214" cy="2177965"/>
          </a:xfrm>
          <a:prstGeom prst="rect">
            <a:avLst/>
          </a:prstGeom>
          <a:noFill/>
          <a:ln>
            <a:noFill/>
          </a:ln>
        </p:spPr>
      </p:pic>
      <p:pic>
        <p:nvPicPr>
          <p:cNvPr id="147" name="Google Shape;147;p18"/>
          <p:cNvPicPr preferRelativeResize="0"/>
          <p:nvPr/>
        </p:nvPicPr>
        <p:blipFill rotWithShape="1">
          <a:blip r:embed="rId5">
            <a:alphaModFix/>
          </a:blip>
          <a:srcRect/>
          <a:stretch/>
        </p:blipFill>
        <p:spPr>
          <a:xfrm>
            <a:off x="7289761" y="4728696"/>
            <a:ext cx="4403227" cy="1618905"/>
          </a:xfrm>
          <a:prstGeom prst="rect">
            <a:avLst/>
          </a:prstGeom>
          <a:noFill/>
          <a:ln>
            <a:noFill/>
          </a:ln>
        </p:spPr>
      </p:pic>
      <p:pic>
        <p:nvPicPr>
          <p:cNvPr id="148" name="Google Shape;148;p18"/>
          <p:cNvPicPr preferRelativeResize="0"/>
          <p:nvPr/>
        </p:nvPicPr>
        <p:blipFill rotWithShape="1">
          <a:blip r:embed="rId6">
            <a:alphaModFix/>
          </a:blip>
          <a:srcRect/>
          <a:stretch/>
        </p:blipFill>
        <p:spPr>
          <a:xfrm>
            <a:off x="8831233" y="931826"/>
            <a:ext cx="2748742" cy="2177965"/>
          </a:xfrm>
          <a:prstGeom prst="rect">
            <a:avLst/>
          </a:prstGeom>
          <a:noFill/>
          <a:ln>
            <a:noFill/>
          </a:ln>
        </p:spPr>
      </p:pic>
      <p:sp>
        <p:nvSpPr>
          <p:cNvPr id="149" name="Google Shape;149;p18"/>
          <p:cNvSpPr txBox="1">
            <a:spLocks noGrp="1"/>
          </p:cNvSpPr>
          <p:nvPr>
            <p:ph type="body" idx="1"/>
          </p:nvPr>
        </p:nvSpPr>
        <p:spPr>
          <a:xfrm>
            <a:off x="399407" y="5029199"/>
            <a:ext cx="6498993" cy="1699533"/>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0"/>
              </a:spcBef>
              <a:spcAft>
                <a:spcPts val="0"/>
              </a:spcAft>
              <a:buClr>
                <a:schemeClr val="dk1"/>
              </a:buClr>
              <a:buSzPts val="1100"/>
              <a:buNone/>
            </a:pPr>
            <a:r>
              <a:rPr lang="en-US" sz="1100"/>
              <a:t>We finally have the psychographic data : How much time users who reacted to sale/banners spend surfing Wayfair and how many pages they visit) of buyers vs non-buyers. </a:t>
            </a:r>
            <a:endParaRPr/>
          </a:p>
          <a:p>
            <a:pPr marL="0" lvl="0" indent="0" algn="just" rtl="0">
              <a:lnSpc>
                <a:spcPct val="90000"/>
              </a:lnSpc>
              <a:spcBef>
                <a:spcPts val="1000"/>
              </a:spcBef>
              <a:spcAft>
                <a:spcPts val="0"/>
              </a:spcAft>
              <a:buClr>
                <a:schemeClr val="dk1"/>
              </a:buClr>
              <a:buSzPts val="1100"/>
              <a:buNone/>
            </a:pPr>
            <a:r>
              <a:rPr lang="en-US" sz="1100"/>
              <a:t>Of the customers who reacted to the sale/banners and purchased, we didn't find a normal distribution that is skewed to the right. There seems to be a sweet spot (9 mins to 65 minutes and 10 to 70 pages views) in the buyer’s distribution. Outside this range, we find that if people engage with the platform beyond a certain number of minutes or beyond a certain number of pages, the users would end up not purchasing anything. We tried to find the reason by surveying a small sample of customers. We found that this could happen because users get jaded or overwhelmed with the number of options, and hence leave items in the cart without purchasing. This hypothesis needs to be validated by A/B testing on a bigger sample. </a:t>
            </a:r>
            <a:endParaRPr sz="1100"/>
          </a:p>
        </p:txBody>
      </p:sp>
      <p:pic>
        <p:nvPicPr>
          <p:cNvPr id="150" name="Google Shape;150;p18"/>
          <p:cNvPicPr preferRelativeResize="0"/>
          <p:nvPr/>
        </p:nvPicPr>
        <p:blipFill rotWithShape="1">
          <a:blip r:embed="rId7">
            <a:alphaModFix/>
          </a:blip>
          <a:srcRect/>
          <a:stretch/>
        </p:blipFill>
        <p:spPr>
          <a:xfrm>
            <a:off x="224247" y="581168"/>
            <a:ext cx="6952502" cy="442389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19" descr="Image result for wayfair augmented reality"/>
          <p:cNvPicPr preferRelativeResize="0"/>
          <p:nvPr/>
        </p:nvPicPr>
        <p:blipFill rotWithShape="1">
          <a:blip r:embed="rId3">
            <a:alphaModFix amt="50000"/>
          </a:blip>
          <a:srcRect b="10719"/>
          <a:stretch/>
        </p:blipFill>
        <p:spPr>
          <a:xfrm>
            <a:off x="-1" y="0"/>
            <a:ext cx="12453393" cy="6864850"/>
          </a:xfrm>
          <a:prstGeom prst="rect">
            <a:avLst/>
          </a:prstGeom>
          <a:noFill/>
          <a:ln>
            <a:noFill/>
          </a:ln>
        </p:spPr>
      </p:pic>
      <p:pic>
        <p:nvPicPr>
          <p:cNvPr id="156" name="Google Shape;156;p19" descr="Image result for wayfair logo"/>
          <p:cNvPicPr preferRelativeResize="0"/>
          <p:nvPr/>
        </p:nvPicPr>
        <p:blipFill rotWithShape="1">
          <a:blip r:embed="rId4">
            <a:alphaModFix/>
          </a:blip>
          <a:srcRect/>
          <a:stretch/>
        </p:blipFill>
        <p:spPr>
          <a:xfrm>
            <a:off x="10967951" y="6496905"/>
            <a:ext cx="1224049" cy="361095"/>
          </a:xfrm>
          <a:prstGeom prst="rect">
            <a:avLst/>
          </a:prstGeom>
          <a:noFill/>
          <a:ln>
            <a:noFill/>
          </a:ln>
        </p:spPr>
      </p:pic>
      <p:sp>
        <p:nvSpPr>
          <p:cNvPr id="157" name="Google Shape;157;p19"/>
          <p:cNvSpPr txBox="1">
            <a:spLocks noGrp="1"/>
          </p:cNvSpPr>
          <p:nvPr>
            <p:ph type="title"/>
          </p:nvPr>
        </p:nvSpPr>
        <p:spPr>
          <a:xfrm>
            <a:off x="422432" y="5598250"/>
            <a:ext cx="11608526" cy="451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2800"/>
              <a:buFont typeface="Calibri"/>
              <a:buNone/>
            </a:pPr>
            <a:r>
              <a:rPr lang="en-US" sz="2800">
                <a:solidFill>
                  <a:srgbClr val="002060"/>
                </a:solidFill>
                <a:latin typeface="Calibri"/>
                <a:ea typeface="Calibri"/>
                <a:cs typeface="Calibri"/>
                <a:sym typeface="Calibri"/>
              </a:rPr>
              <a:t>Wayfair is already using cutting edge technology like Augmented Reality and</a:t>
            </a:r>
            <a:br>
              <a:rPr lang="en-US" sz="2800">
                <a:solidFill>
                  <a:srgbClr val="002060"/>
                </a:solidFill>
                <a:latin typeface="Calibri"/>
                <a:ea typeface="Calibri"/>
                <a:cs typeface="Calibri"/>
                <a:sym typeface="Calibri"/>
              </a:rPr>
            </a:br>
            <a:r>
              <a:rPr lang="en-US" sz="2800">
                <a:solidFill>
                  <a:srgbClr val="002060"/>
                </a:solidFill>
                <a:latin typeface="Calibri"/>
                <a:ea typeface="Calibri"/>
                <a:cs typeface="Calibri"/>
                <a:sym typeface="Calibri"/>
              </a:rPr>
              <a:t>Artificial Intelligence. What if you could use Machine Learning to personalize User Experience?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162" name="Google Shape;162;p20" descr="Image result for wayfair logo"/>
          <p:cNvPicPr preferRelativeResize="0"/>
          <p:nvPr/>
        </p:nvPicPr>
        <p:blipFill rotWithShape="1">
          <a:blip r:embed="rId3">
            <a:alphaModFix/>
          </a:blip>
          <a:srcRect/>
          <a:stretch/>
        </p:blipFill>
        <p:spPr>
          <a:xfrm>
            <a:off x="10967951" y="6496905"/>
            <a:ext cx="1224049" cy="361095"/>
          </a:xfrm>
          <a:prstGeom prst="rect">
            <a:avLst/>
          </a:prstGeom>
          <a:noFill/>
          <a:ln>
            <a:noFill/>
          </a:ln>
        </p:spPr>
      </p:pic>
      <p:pic>
        <p:nvPicPr>
          <p:cNvPr id="163" name="Google Shape;163;p20"/>
          <p:cNvPicPr preferRelativeResize="0"/>
          <p:nvPr/>
        </p:nvPicPr>
        <p:blipFill rotWithShape="1">
          <a:blip r:embed="rId4">
            <a:alphaModFix/>
          </a:blip>
          <a:srcRect l="2266"/>
          <a:stretch/>
        </p:blipFill>
        <p:spPr>
          <a:xfrm>
            <a:off x="5092564" y="951899"/>
            <a:ext cx="6487411" cy="2601021"/>
          </a:xfrm>
          <a:prstGeom prst="rect">
            <a:avLst/>
          </a:prstGeom>
          <a:noFill/>
          <a:ln>
            <a:noFill/>
          </a:ln>
        </p:spPr>
      </p:pic>
      <p:sp>
        <p:nvSpPr>
          <p:cNvPr id="164" name="Google Shape;164;p20"/>
          <p:cNvSpPr txBox="1">
            <a:spLocks noGrp="1"/>
          </p:cNvSpPr>
          <p:nvPr>
            <p:ph type="title"/>
          </p:nvPr>
        </p:nvSpPr>
        <p:spPr>
          <a:xfrm>
            <a:off x="940526" y="129268"/>
            <a:ext cx="10413274" cy="451900"/>
          </a:xfrm>
          <a:prstGeom prst="rect">
            <a:avLst/>
          </a:prstGeom>
          <a:solidFill>
            <a:schemeClr val="lt1"/>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7030A0"/>
              </a:buClr>
              <a:buSzPts val="2800"/>
              <a:buFont typeface="Calibri"/>
              <a:buNone/>
            </a:pPr>
            <a:r>
              <a:rPr lang="en-US" sz="2800">
                <a:solidFill>
                  <a:srgbClr val="7030A0"/>
                </a:solidFill>
                <a:latin typeface="Calibri"/>
                <a:ea typeface="Calibri"/>
                <a:cs typeface="Calibri"/>
                <a:sym typeface="Calibri"/>
              </a:rPr>
              <a:t>The Importance of Machine Learning to Personalize User Experience</a:t>
            </a:r>
            <a:endParaRPr/>
          </a:p>
        </p:txBody>
      </p:sp>
      <p:sp>
        <p:nvSpPr>
          <p:cNvPr id="165" name="Google Shape;165;p20"/>
          <p:cNvSpPr txBox="1">
            <a:spLocks noGrp="1"/>
          </p:cNvSpPr>
          <p:nvPr>
            <p:ph type="body" idx="1"/>
          </p:nvPr>
        </p:nvSpPr>
        <p:spPr>
          <a:xfrm>
            <a:off x="399408" y="951899"/>
            <a:ext cx="4338056" cy="5463046"/>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0"/>
              </a:spcBef>
              <a:spcAft>
                <a:spcPts val="0"/>
              </a:spcAft>
              <a:buClr>
                <a:schemeClr val="dk1"/>
              </a:buClr>
              <a:buSzPts val="1100"/>
              <a:buNone/>
            </a:pPr>
            <a:r>
              <a:rPr lang="en-US" sz="1400"/>
              <a:t>Our team used the following machine learning models to predict whether a user would purchase given the set of inputs (demographic data, behavioral data, etc.)</a:t>
            </a:r>
            <a:endParaRPr sz="1400"/>
          </a:p>
          <a:p>
            <a:pPr marL="228600" lvl="0" indent="-247650" algn="just" rtl="0">
              <a:lnSpc>
                <a:spcPct val="20000"/>
              </a:lnSpc>
              <a:spcBef>
                <a:spcPts val="0"/>
              </a:spcBef>
              <a:spcAft>
                <a:spcPts val="0"/>
              </a:spcAft>
              <a:buClr>
                <a:schemeClr val="dk1"/>
              </a:buClr>
              <a:buSzPts val="1400"/>
              <a:buChar char="•"/>
            </a:pPr>
            <a:r>
              <a:rPr lang="en-US" sz="1400"/>
              <a:t>Logistic Regression</a:t>
            </a:r>
            <a:endParaRPr sz="1400"/>
          </a:p>
          <a:p>
            <a:pPr marL="228600" lvl="0" indent="-247650" algn="just" rtl="0">
              <a:lnSpc>
                <a:spcPct val="20000"/>
              </a:lnSpc>
              <a:spcBef>
                <a:spcPts val="0"/>
              </a:spcBef>
              <a:spcAft>
                <a:spcPts val="0"/>
              </a:spcAft>
              <a:buClr>
                <a:schemeClr val="dk1"/>
              </a:buClr>
              <a:buSzPts val="1400"/>
              <a:buChar char="•"/>
            </a:pPr>
            <a:r>
              <a:rPr lang="en-US" sz="1400"/>
              <a:t>Naïve Bayes</a:t>
            </a:r>
            <a:endParaRPr sz="1400"/>
          </a:p>
          <a:p>
            <a:pPr marL="228600" lvl="0" indent="-247650" algn="just" rtl="0">
              <a:lnSpc>
                <a:spcPct val="20000"/>
              </a:lnSpc>
              <a:spcBef>
                <a:spcPts val="0"/>
              </a:spcBef>
              <a:spcAft>
                <a:spcPts val="0"/>
              </a:spcAft>
              <a:buClr>
                <a:schemeClr val="dk1"/>
              </a:buClr>
              <a:buSzPts val="1400"/>
              <a:buChar char="•"/>
            </a:pPr>
            <a:r>
              <a:rPr lang="en-US" sz="1400"/>
              <a:t>Decision Trees</a:t>
            </a:r>
            <a:endParaRPr sz="1400"/>
          </a:p>
          <a:p>
            <a:pPr marL="228600" lvl="0" indent="-247650" algn="just" rtl="0">
              <a:lnSpc>
                <a:spcPct val="20000"/>
              </a:lnSpc>
              <a:spcBef>
                <a:spcPts val="0"/>
              </a:spcBef>
              <a:spcAft>
                <a:spcPts val="0"/>
              </a:spcAft>
              <a:buClr>
                <a:schemeClr val="dk1"/>
              </a:buClr>
              <a:buSzPts val="1400"/>
              <a:buChar char="•"/>
            </a:pPr>
            <a:r>
              <a:rPr lang="en-US" sz="1400"/>
              <a:t>Derivative of Decision Trees: Boost Model and Random Forest model</a:t>
            </a:r>
            <a:endParaRPr sz="1400"/>
          </a:p>
          <a:p>
            <a:pPr marL="0" lvl="0" indent="0" algn="just" rtl="0">
              <a:lnSpc>
                <a:spcPct val="90000"/>
              </a:lnSpc>
              <a:spcBef>
                <a:spcPts val="1000"/>
              </a:spcBef>
              <a:spcAft>
                <a:spcPts val="0"/>
              </a:spcAft>
              <a:buClr>
                <a:schemeClr val="dk1"/>
              </a:buClr>
              <a:buSzPts val="1100"/>
              <a:buNone/>
            </a:pPr>
            <a:r>
              <a:rPr lang="en-US" sz="1400"/>
              <a:t>We used the Random Forest Model after comparing performances. The input of this model comprised of users who viewed sale AND clicked banners. Our model’s performance is as follows:</a:t>
            </a:r>
            <a:endParaRPr sz="1400"/>
          </a:p>
          <a:p>
            <a:pPr marL="0" lvl="0" indent="0" algn="just" rtl="0">
              <a:lnSpc>
                <a:spcPct val="90000"/>
              </a:lnSpc>
              <a:spcBef>
                <a:spcPts val="1000"/>
              </a:spcBef>
              <a:spcAft>
                <a:spcPts val="0"/>
              </a:spcAft>
              <a:buClr>
                <a:schemeClr val="dk1"/>
              </a:buClr>
              <a:buSzPts val="1100"/>
              <a:buNone/>
            </a:pPr>
            <a:endParaRPr sz="1400"/>
          </a:p>
          <a:p>
            <a:pPr marL="0" lvl="0" indent="0" algn="just" rtl="0">
              <a:lnSpc>
                <a:spcPct val="90000"/>
              </a:lnSpc>
              <a:spcBef>
                <a:spcPts val="1000"/>
              </a:spcBef>
              <a:spcAft>
                <a:spcPts val="0"/>
              </a:spcAft>
              <a:buClr>
                <a:schemeClr val="dk1"/>
              </a:buClr>
              <a:buSzPts val="1100"/>
              <a:buNone/>
            </a:pPr>
            <a:endParaRPr sz="1400"/>
          </a:p>
          <a:p>
            <a:pPr marL="0" lvl="0" indent="0" algn="just" rtl="0">
              <a:lnSpc>
                <a:spcPct val="90000"/>
              </a:lnSpc>
              <a:spcBef>
                <a:spcPts val="1000"/>
              </a:spcBef>
              <a:spcAft>
                <a:spcPts val="0"/>
              </a:spcAft>
              <a:buClr>
                <a:schemeClr val="dk1"/>
              </a:buClr>
              <a:buSzPts val="1100"/>
              <a:buNone/>
            </a:pPr>
            <a:endParaRPr sz="1400"/>
          </a:p>
          <a:p>
            <a:pPr marL="0" lvl="0" indent="0" algn="just" rtl="0">
              <a:lnSpc>
                <a:spcPct val="90000"/>
              </a:lnSpc>
              <a:spcBef>
                <a:spcPts val="1000"/>
              </a:spcBef>
              <a:spcAft>
                <a:spcPts val="0"/>
              </a:spcAft>
              <a:buClr>
                <a:schemeClr val="dk1"/>
              </a:buClr>
              <a:buSzPts val="1100"/>
              <a:buNone/>
            </a:pPr>
            <a:endParaRPr sz="1400"/>
          </a:p>
          <a:p>
            <a:pPr marL="0" lvl="0" indent="0" algn="just" rtl="0">
              <a:lnSpc>
                <a:spcPct val="90000"/>
              </a:lnSpc>
              <a:spcBef>
                <a:spcPts val="1000"/>
              </a:spcBef>
              <a:spcAft>
                <a:spcPts val="0"/>
              </a:spcAft>
              <a:buClr>
                <a:schemeClr val="dk1"/>
              </a:buClr>
              <a:buSzPts val="1100"/>
              <a:buNone/>
            </a:pPr>
            <a:endParaRPr sz="1400"/>
          </a:p>
          <a:p>
            <a:pPr marL="0" lvl="0" indent="0" algn="just" rtl="0">
              <a:lnSpc>
                <a:spcPct val="90000"/>
              </a:lnSpc>
              <a:spcBef>
                <a:spcPts val="1000"/>
              </a:spcBef>
              <a:spcAft>
                <a:spcPts val="0"/>
              </a:spcAft>
              <a:buClr>
                <a:schemeClr val="dk1"/>
              </a:buClr>
              <a:buSzPts val="1100"/>
              <a:buNone/>
            </a:pPr>
            <a:endParaRPr sz="1400"/>
          </a:p>
          <a:p>
            <a:pPr marL="0" lvl="0" indent="0" algn="just" rtl="0">
              <a:lnSpc>
                <a:spcPct val="90000"/>
              </a:lnSpc>
              <a:spcBef>
                <a:spcPts val="1000"/>
              </a:spcBef>
              <a:spcAft>
                <a:spcPts val="0"/>
              </a:spcAft>
              <a:buClr>
                <a:schemeClr val="dk1"/>
              </a:buClr>
              <a:buSzPts val="1100"/>
              <a:buNone/>
            </a:pPr>
            <a:endParaRPr sz="1400"/>
          </a:p>
          <a:p>
            <a:pPr marL="0" lvl="0" indent="0" algn="just" rtl="0">
              <a:lnSpc>
                <a:spcPct val="90000"/>
              </a:lnSpc>
              <a:spcBef>
                <a:spcPts val="1000"/>
              </a:spcBef>
              <a:spcAft>
                <a:spcPts val="0"/>
              </a:spcAft>
              <a:buClr>
                <a:schemeClr val="dk1"/>
              </a:buClr>
              <a:buSzPts val="1100"/>
              <a:buNone/>
            </a:pPr>
            <a:endParaRPr sz="1400"/>
          </a:p>
          <a:p>
            <a:pPr marL="0" lvl="0" indent="0" algn="just" rtl="0">
              <a:lnSpc>
                <a:spcPct val="90000"/>
              </a:lnSpc>
              <a:spcBef>
                <a:spcPts val="1000"/>
              </a:spcBef>
              <a:spcAft>
                <a:spcPts val="0"/>
              </a:spcAft>
              <a:buClr>
                <a:schemeClr val="dk1"/>
              </a:buClr>
              <a:buSzPts val="1100"/>
              <a:buNone/>
            </a:pPr>
            <a:endParaRPr sz="1400"/>
          </a:p>
          <a:p>
            <a:pPr marL="0" lvl="0" indent="0" algn="just" rtl="0">
              <a:lnSpc>
                <a:spcPct val="20000"/>
              </a:lnSpc>
              <a:spcBef>
                <a:spcPts val="1000"/>
              </a:spcBef>
              <a:spcAft>
                <a:spcPts val="0"/>
              </a:spcAft>
              <a:buClr>
                <a:schemeClr val="dk1"/>
              </a:buClr>
              <a:buSzPts val="1100"/>
              <a:buNone/>
            </a:pPr>
            <a:endParaRPr sz="1400"/>
          </a:p>
        </p:txBody>
      </p:sp>
      <p:sp>
        <p:nvSpPr>
          <p:cNvPr id="166" name="Google Shape;166;p20"/>
          <p:cNvSpPr txBox="1"/>
          <p:nvPr/>
        </p:nvSpPr>
        <p:spPr>
          <a:xfrm>
            <a:off x="5131100" y="4179825"/>
            <a:ext cx="6448800" cy="1714200"/>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1000"/>
              </a:spcBef>
              <a:spcAft>
                <a:spcPts val="0"/>
              </a:spcAft>
              <a:buClr>
                <a:schemeClr val="dk1"/>
              </a:buClr>
              <a:buSzPts val="1100"/>
              <a:buFont typeface="Arial"/>
              <a:buNone/>
            </a:pPr>
            <a:r>
              <a:rPr lang="en-US">
                <a:solidFill>
                  <a:schemeClr val="dk1"/>
                </a:solidFill>
                <a:latin typeface="Calibri"/>
                <a:ea typeface="Calibri"/>
                <a:cs typeface="Calibri"/>
                <a:sym typeface="Calibri"/>
              </a:rPr>
              <a:t>As you can see above, our model has a very high specificity rate: i.e. our model can very accurately (99.98%) predict when a customer, after reacting to sale, will not purchase. It performs very poorly if it has to predict whether a customer will convert (0.24%). </a:t>
            </a:r>
            <a:endParaRPr>
              <a:solidFill>
                <a:schemeClr val="dk1"/>
              </a:solidFill>
              <a:latin typeface="Calibri"/>
              <a:ea typeface="Calibri"/>
              <a:cs typeface="Calibri"/>
              <a:sym typeface="Calibri"/>
            </a:endParaRPr>
          </a:p>
          <a:p>
            <a:pPr marL="0" lvl="0" indent="0" algn="just" rtl="0">
              <a:lnSpc>
                <a:spcPct val="90000"/>
              </a:lnSpc>
              <a:spcBef>
                <a:spcPts val="1000"/>
              </a:spcBef>
              <a:spcAft>
                <a:spcPts val="0"/>
              </a:spcAft>
              <a:buClr>
                <a:schemeClr val="dk1"/>
              </a:buClr>
              <a:buSzPts val="1100"/>
              <a:buFont typeface="Arial"/>
              <a:buNone/>
            </a:pPr>
            <a:r>
              <a:rPr lang="en-US">
                <a:solidFill>
                  <a:schemeClr val="dk1"/>
                </a:solidFill>
                <a:latin typeface="Calibri"/>
                <a:ea typeface="Calibri"/>
                <a:cs typeface="Calibri"/>
                <a:sym typeface="Calibri"/>
              </a:rPr>
              <a:t>We can deploy this model in Wayfair’s server during the next sale season to gauge whether a user is about to abandon cart after reacting to sale.</a:t>
            </a:r>
            <a:endParaRPr>
              <a:solidFill>
                <a:schemeClr val="dk1"/>
              </a:solidFill>
              <a:latin typeface="Calibri"/>
              <a:ea typeface="Calibri"/>
              <a:cs typeface="Calibri"/>
              <a:sym typeface="Calibri"/>
            </a:endParaRPr>
          </a:p>
        </p:txBody>
      </p:sp>
      <p:graphicFrame>
        <p:nvGraphicFramePr>
          <p:cNvPr id="167" name="Google Shape;167;p20"/>
          <p:cNvGraphicFramePr/>
          <p:nvPr/>
        </p:nvGraphicFramePr>
        <p:xfrm>
          <a:off x="523567" y="4080471"/>
          <a:ext cx="3000000" cy="3000000"/>
        </p:xfrm>
        <a:graphic>
          <a:graphicData uri="http://schemas.openxmlformats.org/drawingml/2006/table">
            <a:tbl>
              <a:tblPr>
                <a:noFill/>
                <a:tableStyleId>{57A9626A-1CD3-4F0B-B89C-3DC54C9B35AB}</a:tableStyleId>
              </a:tblPr>
              <a:tblGrid>
                <a:gridCol w="1481675">
                  <a:extLst>
                    <a:ext uri="{9D8B030D-6E8A-4147-A177-3AD203B41FA5}">
                      <a16:colId xmlns:a16="http://schemas.microsoft.com/office/drawing/2014/main" val="20000"/>
                    </a:ext>
                  </a:extLst>
                </a:gridCol>
                <a:gridCol w="1440950">
                  <a:extLst>
                    <a:ext uri="{9D8B030D-6E8A-4147-A177-3AD203B41FA5}">
                      <a16:colId xmlns:a16="http://schemas.microsoft.com/office/drawing/2014/main" val="20001"/>
                    </a:ext>
                  </a:extLst>
                </a:gridCol>
                <a:gridCol w="1074625">
                  <a:extLst>
                    <a:ext uri="{9D8B030D-6E8A-4147-A177-3AD203B41FA5}">
                      <a16:colId xmlns:a16="http://schemas.microsoft.com/office/drawing/2014/main" val="20002"/>
                    </a:ext>
                  </a:extLst>
                </a:gridCol>
              </a:tblGrid>
              <a:tr h="486000">
                <a:tc gridSpan="3">
                  <a:txBody>
                    <a:bodyPr/>
                    <a:lstStyle/>
                    <a:p>
                      <a:pPr marL="0" marR="0" lvl="0" indent="0" algn="ctr" rtl="0">
                        <a:spcBef>
                          <a:spcPts val="0"/>
                        </a:spcBef>
                        <a:spcAft>
                          <a:spcPts val="0"/>
                        </a:spcAft>
                        <a:buNone/>
                      </a:pPr>
                      <a:r>
                        <a:rPr lang="en-US" sz="1100" b="1" u="none" strike="noStrike" cap="none"/>
                        <a:t>Model Performance</a:t>
                      </a:r>
                      <a:endParaRPr sz="1100" b="1" u="none" strike="noStrike" cap="none"/>
                    </a:p>
                    <a:p>
                      <a:pPr marL="0" marR="0" lvl="0" indent="0" algn="ctr" rtl="0">
                        <a:spcBef>
                          <a:spcPts val="0"/>
                        </a:spcBef>
                        <a:spcAft>
                          <a:spcPts val="0"/>
                        </a:spcAft>
                        <a:buNone/>
                      </a:pPr>
                      <a:endParaRPr sz="600" b="1"/>
                    </a:p>
                  </a:txBody>
                  <a:tcPr marL="9525" marR="9525" marT="9525" marB="0"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0875">
                <a:tc rowSpan="2">
                  <a:txBody>
                    <a:bodyPr/>
                    <a:lstStyle/>
                    <a:p>
                      <a:pPr marL="0" marR="0" lvl="0" indent="0" algn="ctr" rtl="0">
                        <a:spcBef>
                          <a:spcPts val="0"/>
                        </a:spcBef>
                        <a:spcAft>
                          <a:spcPts val="0"/>
                        </a:spcAft>
                        <a:buNone/>
                      </a:pPr>
                      <a:r>
                        <a:rPr lang="en-US" sz="1100" b="1" u="none" strike="noStrike" cap="none"/>
                        <a:t>Accuracy</a:t>
                      </a:r>
                      <a:endParaRPr sz="1100" b="1" i="0" u="none" strike="noStrike" cap="none">
                        <a:solidFill>
                          <a:srgbClr val="000000"/>
                        </a:solidFill>
                        <a:latin typeface="Calibri"/>
                        <a:ea typeface="Calibri"/>
                        <a:cs typeface="Calibri"/>
                        <a:sym typeface="Calibri"/>
                      </a:endParaRPr>
                    </a:p>
                  </a:txBody>
                  <a:tcPr marL="9525" marR="9525" marT="9525" marB="0" anchor="ctr"/>
                </a:tc>
                <a:tc>
                  <a:txBody>
                    <a:bodyPr/>
                    <a:lstStyle/>
                    <a:p>
                      <a:pPr marL="0" marR="0" lvl="0" indent="0" algn="ctr" rtl="0">
                        <a:spcBef>
                          <a:spcPts val="0"/>
                        </a:spcBef>
                        <a:spcAft>
                          <a:spcPts val="0"/>
                        </a:spcAft>
                        <a:buNone/>
                      </a:pPr>
                      <a:r>
                        <a:rPr lang="en-US" sz="1100" u="none" strike="noStrike" cap="none"/>
                        <a:t>True Positives</a:t>
                      </a:r>
                      <a:endParaRPr sz="1100" b="0" i="0" u="none" strike="noStrike" cap="none">
                        <a:solidFill>
                          <a:srgbClr val="000000"/>
                        </a:solidFill>
                        <a:latin typeface="Calibri"/>
                        <a:ea typeface="Calibri"/>
                        <a:cs typeface="Calibri"/>
                        <a:sym typeface="Calibri"/>
                      </a:endParaRPr>
                    </a:p>
                  </a:txBody>
                  <a:tcPr marL="9525" marR="9525" marT="9525" marB="0" anchor="ctr"/>
                </a:tc>
                <a:tc>
                  <a:txBody>
                    <a:bodyPr/>
                    <a:lstStyle/>
                    <a:p>
                      <a:pPr marL="0" marR="0" lvl="0" indent="0" algn="ctr" rtl="0">
                        <a:spcBef>
                          <a:spcPts val="0"/>
                        </a:spcBef>
                        <a:spcAft>
                          <a:spcPts val="0"/>
                        </a:spcAft>
                        <a:buNone/>
                      </a:pPr>
                      <a:r>
                        <a:rPr lang="en-US" sz="1100" u="none" strike="noStrike" cap="none"/>
                        <a:t>0.24%</a:t>
                      </a:r>
                      <a:endParaRPr sz="1100" b="0" i="0" u="none" strike="noStrike" cap="none">
                        <a:solidFill>
                          <a:srgbClr val="000000"/>
                        </a:solidFill>
                        <a:latin typeface="Calibri"/>
                        <a:ea typeface="Calibri"/>
                        <a:cs typeface="Calibri"/>
                        <a:sym typeface="Calibri"/>
                      </a:endParaRPr>
                    </a:p>
                  </a:txBody>
                  <a:tcPr marL="9525" marR="9525" marT="9525" marB="0" anchor="ctr"/>
                </a:tc>
                <a:extLst>
                  <a:ext uri="{0D108BD9-81ED-4DB2-BD59-A6C34878D82A}">
                    <a16:rowId xmlns:a16="http://schemas.microsoft.com/office/drawing/2014/main" val="10001"/>
                  </a:ext>
                </a:extLst>
              </a:tr>
              <a:tr h="340875">
                <a:tc vMerge="1">
                  <a:txBody>
                    <a:bodyPr/>
                    <a:lstStyle/>
                    <a:p>
                      <a:endParaRPr lang="en-US"/>
                    </a:p>
                  </a:txBody>
                  <a:tcPr/>
                </a:tc>
                <a:tc>
                  <a:txBody>
                    <a:bodyPr/>
                    <a:lstStyle/>
                    <a:p>
                      <a:pPr marL="0" marR="0" lvl="0" indent="0" algn="ctr" rtl="0">
                        <a:spcBef>
                          <a:spcPts val="0"/>
                        </a:spcBef>
                        <a:spcAft>
                          <a:spcPts val="0"/>
                        </a:spcAft>
                        <a:buNone/>
                      </a:pPr>
                      <a:r>
                        <a:rPr lang="en-US" sz="1100" u="none" strike="noStrike" cap="none"/>
                        <a:t>True Negatives</a:t>
                      </a:r>
                      <a:endParaRPr sz="1100" b="0" i="0" u="none" strike="noStrike" cap="none">
                        <a:solidFill>
                          <a:srgbClr val="000000"/>
                        </a:solidFill>
                        <a:latin typeface="Calibri"/>
                        <a:ea typeface="Calibri"/>
                        <a:cs typeface="Calibri"/>
                        <a:sym typeface="Calibri"/>
                      </a:endParaRPr>
                    </a:p>
                  </a:txBody>
                  <a:tcPr marL="9525" marR="9525" marT="9525" marB="0" anchor="ctr"/>
                </a:tc>
                <a:tc>
                  <a:txBody>
                    <a:bodyPr/>
                    <a:lstStyle/>
                    <a:p>
                      <a:pPr marL="0" marR="0" lvl="0" indent="0" algn="ctr" rtl="0">
                        <a:spcBef>
                          <a:spcPts val="0"/>
                        </a:spcBef>
                        <a:spcAft>
                          <a:spcPts val="0"/>
                        </a:spcAft>
                        <a:buNone/>
                      </a:pPr>
                      <a:r>
                        <a:rPr lang="en-US" sz="1100" u="none" strike="noStrike" cap="none"/>
                        <a:t>99.98%</a:t>
                      </a:r>
                      <a:endParaRPr sz="1100" b="0" i="0" u="none" strike="noStrike" cap="none">
                        <a:solidFill>
                          <a:srgbClr val="000000"/>
                        </a:solidFill>
                        <a:latin typeface="Calibri"/>
                        <a:ea typeface="Calibri"/>
                        <a:cs typeface="Calibri"/>
                        <a:sym typeface="Calibri"/>
                      </a:endParaRPr>
                    </a:p>
                  </a:txBody>
                  <a:tcPr marL="9525" marR="9525" marT="9525" marB="0" anchor="ctr"/>
                </a:tc>
                <a:extLst>
                  <a:ext uri="{0D108BD9-81ED-4DB2-BD59-A6C34878D82A}">
                    <a16:rowId xmlns:a16="http://schemas.microsoft.com/office/drawing/2014/main" val="10002"/>
                  </a:ext>
                </a:extLst>
              </a:tr>
              <a:tr h="340875">
                <a:tc rowSpan="2">
                  <a:txBody>
                    <a:bodyPr/>
                    <a:lstStyle/>
                    <a:p>
                      <a:pPr marL="0" marR="0" lvl="0" indent="0" algn="ctr" rtl="0">
                        <a:spcBef>
                          <a:spcPts val="0"/>
                        </a:spcBef>
                        <a:spcAft>
                          <a:spcPts val="0"/>
                        </a:spcAft>
                        <a:buNone/>
                      </a:pPr>
                      <a:r>
                        <a:rPr lang="en-US" sz="1100" b="1" u="none" strike="noStrike" cap="none"/>
                        <a:t>Errors</a:t>
                      </a:r>
                      <a:endParaRPr sz="1100" b="1" i="0" u="none" strike="noStrike" cap="none">
                        <a:solidFill>
                          <a:srgbClr val="000000"/>
                        </a:solidFill>
                        <a:latin typeface="Calibri"/>
                        <a:ea typeface="Calibri"/>
                        <a:cs typeface="Calibri"/>
                        <a:sym typeface="Calibri"/>
                      </a:endParaRPr>
                    </a:p>
                  </a:txBody>
                  <a:tcPr marL="9525" marR="9525" marT="9525" marB="0" anchor="ctr"/>
                </a:tc>
                <a:tc>
                  <a:txBody>
                    <a:bodyPr/>
                    <a:lstStyle/>
                    <a:p>
                      <a:pPr marL="0" marR="0" lvl="0" indent="0" algn="ctr" rtl="0">
                        <a:spcBef>
                          <a:spcPts val="0"/>
                        </a:spcBef>
                        <a:spcAft>
                          <a:spcPts val="0"/>
                        </a:spcAft>
                        <a:buNone/>
                      </a:pPr>
                      <a:r>
                        <a:rPr lang="en-US" sz="1100" u="none" strike="noStrike" cap="none"/>
                        <a:t>False Positives</a:t>
                      </a:r>
                      <a:endParaRPr sz="1100" b="0" i="0" u="none" strike="noStrike" cap="none">
                        <a:solidFill>
                          <a:srgbClr val="000000"/>
                        </a:solidFill>
                        <a:latin typeface="Calibri"/>
                        <a:ea typeface="Calibri"/>
                        <a:cs typeface="Calibri"/>
                        <a:sym typeface="Calibri"/>
                      </a:endParaRPr>
                    </a:p>
                  </a:txBody>
                  <a:tcPr marL="9525" marR="9525" marT="9525" marB="0" anchor="ctr"/>
                </a:tc>
                <a:tc>
                  <a:txBody>
                    <a:bodyPr/>
                    <a:lstStyle/>
                    <a:p>
                      <a:pPr marL="0" marR="0" lvl="0" indent="0" algn="ctr" rtl="0">
                        <a:spcBef>
                          <a:spcPts val="0"/>
                        </a:spcBef>
                        <a:spcAft>
                          <a:spcPts val="0"/>
                        </a:spcAft>
                        <a:buNone/>
                      </a:pPr>
                      <a:r>
                        <a:rPr lang="en-US" sz="1100" u="none" strike="noStrike" cap="none"/>
                        <a:t>0.02%</a:t>
                      </a:r>
                      <a:endParaRPr sz="1100" b="0" i="0" u="none" strike="noStrike" cap="none">
                        <a:solidFill>
                          <a:srgbClr val="000000"/>
                        </a:solidFill>
                        <a:latin typeface="Calibri"/>
                        <a:ea typeface="Calibri"/>
                        <a:cs typeface="Calibri"/>
                        <a:sym typeface="Calibri"/>
                      </a:endParaRPr>
                    </a:p>
                  </a:txBody>
                  <a:tcPr marL="9525" marR="9525" marT="9525" marB="0" anchor="ctr"/>
                </a:tc>
                <a:extLst>
                  <a:ext uri="{0D108BD9-81ED-4DB2-BD59-A6C34878D82A}">
                    <a16:rowId xmlns:a16="http://schemas.microsoft.com/office/drawing/2014/main" val="10003"/>
                  </a:ext>
                </a:extLst>
              </a:tr>
              <a:tr h="340875">
                <a:tc vMerge="1">
                  <a:txBody>
                    <a:bodyPr/>
                    <a:lstStyle/>
                    <a:p>
                      <a:endParaRPr lang="en-US"/>
                    </a:p>
                  </a:txBody>
                  <a:tcPr/>
                </a:tc>
                <a:tc>
                  <a:txBody>
                    <a:bodyPr/>
                    <a:lstStyle/>
                    <a:p>
                      <a:pPr marL="0" marR="0" lvl="0" indent="0" algn="ctr" rtl="0">
                        <a:spcBef>
                          <a:spcPts val="0"/>
                        </a:spcBef>
                        <a:spcAft>
                          <a:spcPts val="0"/>
                        </a:spcAft>
                        <a:buNone/>
                      </a:pPr>
                      <a:r>
                        <a:rPr lang="en-US" sz="1100" u="none" strike="noStrike" cap="none"/>
                        <a:t>False Negatives</a:t>
                      </a:r>
                      <a:endParaRPr sz="1100" b="0" i="0" u="none" strike="noStrike" cap="none">
                        <a:solidFill>
                          <a:srgbClr val="000000"/>
                        </a:solidFill>
                        <a:latin typeface="Calibri"/>
                        <a:ea typeface="Calibri"/>
                        <a:cs typeface="Calibri"/>
                        <a:sym typeface="Calibri"/>
                      </a:endParaRPr>
                    </a:p>
                  </a:txBody>
                  <a:tcPr marL="9525" marR="9525" marT="9525" marB="0" anchor="ctr"/>
                </a:tc>
                <a:tc>
                  <a:txBody>
                    <a:bodyPr/>
                    <a:lstStyle/>
                    <a:p>
                      <a:pPr marL="0" marR="0" lvl="0" indent="0" algn="ctr" rtl="0">
                        <a:spcBef>
                          <a:spcPts val="0"/>
                        </a:spcBef>
                        <a:spcAft>
                          <a:spcPts val="0"/>
                        </a:spcAft>
                        <a:buNone/>
                      </a:pPr>
                      <a:r>
                        <a:rPr lang="en-US" sz="1100" u="none" strike="noStrike" cap="none"/>
                        <a:t>99.76%</a:t>
                      </a:r>
                      <a:endParaRPr sz="1100" b="0" i="0" u="none" strike="noStrike" cap="none">
                        <a:solidFill>
                          <a:srgbClr val="000000"/>
                        </a:solidFill>
                        <a:latin typeface="Calibri"/>
                        <a:ea typeface="Calibri"/>
                        <a:cs typeface="Calibri"/>
                        <a:sym typeface="Calibri"/>
                      </a:endParaRPr>
                    </a:p>
                  </a:txBody>
                  <a:tcPr marL="9525" marR="9525" marT="9525" marB="0" anchor="ctr"/>
                </a:tc>
                <a:extLst>
                  <a:ext uri="{0D108BD9-81ED-4DB2-BD59-A6C34878D82A}">
                    <a16:rowId xmlns:a16="http://schemas.microsoft.com/office/drawing/2014/main" val="10004"/>
                  </a:ext>
                </a:extLst>
              </a:tr>
            </a:tbl>
          </a:graphicData>
        </a:graphic>
      </p:graphicFrame>
      <p:pic>
        <p:nvPicPr>
          <p:cNvPr id="168" name="Google Shape;168;p20" descr="Image result for alteryx logo png"/>
          <p:cNvPicPr preferRelativeResize="0"/>
          <p:nvPr/>
        </p:nvPicPr>
        <p:blipFill rotWithShape="1">
          <a:blip r:embed="rId5">
            <a:alphaModFix/>
          </a:blip>
          <a:srcRect t="38355" b="38354"/>
          <a:stretch/>
        </p:blipFill>
        <p:spPr>
          <a:xfrm>
            <a:off x="9753599" y="3127526"/>
            <a:ext cx="1826375" cy="425394"/>
          </a:xfrm>
          <a:prstGeom prst="rect">
            <a:avLst/>
          </a:prstGeom>
          <a:noFill/>
          <a:ln>
            <a:noFill/>
          </a:ln>
        </p:spPr>
      </p:pic>
      <p:sp>
        <p:nvSpPr>
          <p:cNvPr id="169" name="Google Shape;169;p20"/>
          <p:cNvSpPr/>
          <p:nvPr/>
        </p:nvSpPr>
        <p:spPr>
          <a:xfrm>
            <a:off x="3691750" y="4996350"/>
            <a:ext cx="592800" cy="5505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1"/>
          <p:cNvSpPr txBox="1">
            <a:spLocks noGrp="1"/>
          </p:cNvSpPr>
          <p:nvPr>
            <p:ph type="body" idx="2"/>
          </p:nvPr>
        </p:nvSpPr>
        <p:spPr>
          <a:xfrm>
            <a:off x="1998850" y="4182400"/>
            <a:ext cx="9837900" cy="2130000"/>
          </a:xfrm>
          <a:prstGeom prst="rect">
            <a:avLst/>
          </a:prstGeom>
        </p:spPr>
        <p:txBody>
          <a:bodyPr spcFirstLastPara="1" wrap="square" lIns="91425" tIns="45700" rIns="91425" bIns="45700" anchor="t" anchorCtr="0">
            <a:noAutofit/>
          </a:bodyPr>
          <a:lstStyle/>
          <a:p>
            <a:pPr marL="0" lvl="0" indent="0" algn="just" rtl="0">
              <a:spcBef>
                <a:spcPts val="0"/>
              </a:spcBef>
              <a:spcAft>
                <a:spcPts val="0"/>
              </a:spcAft>
              <a:buClr>
                <a:schemeClr val="dk1"/>
              </a:buClr>
              <a:buSzPts val="1100"/>
              <a:buFont typeface="Arial"/>
              <a:buNone/>
            </a:pPr>
            <a:r>
              <a:rPr lang="en-US" sz="1800"/>
              <a:t>As soon as our machine learning model identifies users who are about to abandon their cart, Wayfair can change their interaction with them:</a:t>
            </a:r>
            <a:endParaRPr sz="1800"/>
          </a:p>
          <a:p>
            <a:pPr marL="457200" lvl="0" indent="-342900" algn="just" rtl="0">
              <a:lnSpc>
                <a:spcPct val="30000"/>
              </a:lnSpc>
              <a:spcBef>
                <a:spcPts val="1000"/>
              </a:spcBef>
              <a:spcAft>
                <a:spcPts val="0"/>
              </a:spcAft>
              <a:buSzPts val="1800"/>
              <a:buChar char="●"/>
            </a:pPr>
            <a:r>
              <a:rPr lang="en-US" sz="1800"/>
              <a:t>Offer a special VIP sale that ends in a few hours.</a:t>
            </a:r>
            <a:endParaRPr sz="1800"/>
          </a:p>
          <a:p>
            <a:pPr marL="457200" lvl="0" indent="-342900" algn="just" rtl="0">
              <a:lnSpc>
                <a:spcPct val="30000"/>
              </a:lnSpc>
              <a:spcBef>
                <a:spcPts val="0"/>
              </a:spcBef>
              <a:spcAft>
                <a:spcPts val="0"/>
              </a:spcAft>
              <a:buSzPts val="1800"/>
              <a:buChar char="●"/>
            </a:pPr>
            <a:r>
              <a:rPr lang="en-US" sz="1800"/>
              <a:t>Grant the jaded user a sneak peak into the new AR capability</a:t>
            </a:r>
            <a:endParaRPr sz="1800"/>
          </a:p>
          <a:p>
            <a:pPr marL="457200" lvl="0" indent="-342900" algn="just" rtl="0">
              <a:lnSpc>
                <a:spcPct val="30000"/>
              </a:lnSpc>
              <a:spcBef>
                <a:spcPts val="0"/>
              </a:spcBef>
              <a:spcAft>
                <a:spcPts val="0"/>
              </a:spcAft>
              <a:buSzPts val="1800"/>
              <a:buChar char="●"/>
            </a:pPr>
            <a:r>
              <a:rPr lang="en-US" sz="1800"/>
              <a:t>Grant customer access to other specialized tools</a:t>
            </a:r>
            <a:endParaRPr sz="1800"/>
          </a:p>
          <a:p>
            <a:pPr marL="457200" lvl="0" indent="-342900" algn="just" rtl="0">
              <a:lnSpc>
                <a:spcPct val="115000"/>
              </a:lnSpc>
              <a:spcBef>
                <a:spcPts val="0"/>
              </a:spcBef>
              <a:spcAft>
                <a:spcPts val="0"/>
              </a:spcAft>
              <a:buSzPts val="1800"/>
              <a:buChar char="●"/>
            </a:pPr>
            <a:r>
              <a:rPr lang="en-US" sz="1800"/>
              <a:t>Show relevant recommendation based on user’s demographics and search history</a:t>
            </a:r>
            <a:endParaRPr sz="1800"/>
          </a:p>
          <a:p>
            <a:pPr marL="457200" lvl="0" indent="-342900" algn="just" rtl="0">
              <a:lnSpc>
                <a:spcPct val="115000"/>
              </a:lnSpc>
              <a:spcBef>
                <a:spcPts val="0"/>
              </a:spcBef>
              <a:spcAft>
                <a:spcPts val="0"/>
              </a:spcAft>
              <a:buSzPts val="1800"/>
              <a:buChar char="●"/>
            </a:pPr>
            <a:r>
              <a:rPr lang="en-US" sz="1800"/>
              <a:t>Pop-up chat with interior designer consultant</a:t>
            </a:r>
            <a:endParaRPr sz="1800"/>
          </a:p>
        </p:txBody>
      </p:sp>
      <p:pic>
        <p:nvPicPr>
          <p:cNvPr id="176" name="Google Shape;176;p21"/>
          <p:cNvPicPr preferRelativeResize="0"/>
          <p:nvPr/>
        </p:nvPicPr>
        <p:blipFill>
          <a:blip r:embed="rId3">
            <a:alphaModFix/>
          </a:blip>
          <a:stretch>
            <a:fillRect/>
          </a:stretch>
        </p:blipFill>
        <p:spPr>
          <a:xfrm>
            <a:off x="1604986" y="759500"/>
            <a:ext cx="9207250" cy="3099125"/>
          </a:xfrm>
          <a:prstGeom prst="rect">
            <a:avLst/>
          </a:prstGeom>
          <a:noFill/>
          <a:ln>
            <a:noFill/>
          </a:ln>
        </p:spPr>
      </p:pic>
      <p:sp>
        <p:nvSpPr>
          <p:cNvPr id="177" name="Google Shape;177;p21"/>
          <p:cNvSpPr txBox="1">
            <a:spLocks noGrp="1"/>
          </p:cNvSpPr>
          <p:nvPr>
            <p:ph type="title"/>
          </p:nvPr>
        </p:nvSpPr>
        <p:spPr>
          <a:xfrm>
            <a:off x="940526" y="129268"/>
            <a:ext cx="10413300" cy="451800"/>
          </a:xfrm>
          <a:prstGeom prst="rect">
            <a:avLst/>
          </a:prstGeom>
          <a:solidFill>
            <a:schemeClr val="lt1"/>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7030A0"/>
              </a:buClr>
              <a:buSzPts val="2800"/>
              <a:buFont typeface="Calibri"/>
              <a:buNone/>
            </a:pPr>
            <a:r>
              <a:rPr lang="en-US" sz="2800">
                <a:solidFill>
                  <a:srgbClr val="7030A0"/>
                </a:solidFill>
              </a:rPr>
              <a:t>Deploy the predictive model to</a:t>
            </a:r>
            <a:r>
              <a:rPr lang="en-US" sz="2800">
                <a:solidFill>
                  <a:srgbClr val="7030A0"/>
                </a:solidFill>
                <a:latin typeface="Calibri"/>
                <a:ea typeface="Calibri"/>
                <a:cs typeface="Calibri"/>
                <a:sym typeface="Calibri"/>
              </a:rPr>
              <a:t> Personalize User Experience</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955</Words>
  <Application>Microsoft Office PowerPoint</Application>
  <PresentationFormat>Widescreen</PresentationFormat>
  <Paragraphs>65</Paragraphs>
  <Slides>21</Slides>
  <Notes>21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Calibri</vt:lpstr>
      <vt:lpstr>Office Theme</vt:lpstr>
      <vt:lpstr>Marketing Analytics Hackathon  Visualization and Analysis - Amrita Nair Mentor – Molly DeJohn  </vt:lpstr>
      <vt:lpstr>Are  your banners effectively converting your users?</vt:lpstr>
      <vt:lpstr>Exploring New Markets</vt:lpstr>
      <vt:lpstr>Understanding Barriers and Improving User Experience </vt:lpstr>
      <vt:lpstr>PowerPoint Presentation</vt:lpstr>
      <vt:lpstr>Understanding Customer Psychographics Trends that leads to Conversions</vt:lpstr>
      <vt:lpstr>Wayfair is already using cutting edge technology like Augmented Reality and Artificial Intelligence. What if you could use Machine Learning to personalize User Experience? </vt:lpstr>
      <vt:lpstr>The Importance of Machine Learning to Personalize User Experience</vt:lpstr>
      <vt:lpstr>Deploy the predictive model to Personalize User Experience</vt:lpstr>
      <vt:lpstr>Feedback/Q&amp;A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 Analytics Hackathon  Visualization and Analysis - Amrita Nair Mentor – Molly DeJohn  </dc:title>
  <cp:lastModifiedBy>Amy !</cp:lastModifiedBy>
  <cp:revision>1</cp:revision>
  <dcterms:modified xsi:type="dcterms:W3CDTF">2019-03-23T20:53:44Z</dcterms:modified>
</cp:coreProperties>
</file>